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handoutMasterIdLst>
    <p:handoutMasterId r:id="rId58"/>
  </p:handoutMasterIdLst>
  <p:sldIdLst>
    <p:sldId id="256" r:id="rId5"/>
    <p:sldId id="257" r:id="rId6"/>
    <p:sldId id="334" r:id="rId7"/>
    <p:sldId id="303" r:id="rId8"/>
    <p:sldId id="374" r:id="rId9"/>
    <p:sldId id="341" r:id="rId10"/>
    <p:sldId id="342" r:id="rId11"/>
    <p:sldId id="343" r:id="rId12"/>
    <p:sldId id="345" r:id="rId13"/>
    <p:sldId id="346" r:id="rId14"/>
    <p:sldId id="347" r:id="rId15"/>
    <p:sldId id="348" r:id="rId16"/>
    <p:sldId id="349" r:id="rId17"/>
    <p:sldId id="351" r:id="rId18"/>
    <p:sldId id="344" r:id="rId19"/>
    <p:sldId id="352" r:id="rId20"/>
    <p:sldId id="353" r:id="rId21"/>
    <p:sldId id="357" r:id="rId22"/>
    <p:sldId id="354" r:id="rId23"/>
    <p:sldId id="356" r:id="rId24"/>
    <p:sldId id="375" r:id="rId25"/>
    <p:sldId id="358" r:id="rId26"/>
    <p:sldId id="360" r:id="rId27"/>
    <p:sldId id="361" r:id="rId28"/>
    <p:sldId id="362" r:id="rId29"/>
    <p:sldId id="363" r:id="rId30"/>
    <p:sldId id="364" r:id="rId31"/>
    <p:sldId id="365" r:id="rId32"/>
    <p:sldId id="366" r:id="rId33"/>
    <p:sldId id="367" r:id="rId34"/>
    <p:sldId id="368" r:id="rId35"/>
    <p:sldId id="369" r:id="rId36"/>
    <p:sldId id="370" r:id="rId37"/>
    <p:sldId id="376" r:id="rId38"/>
    <p:sldId id="371" r:id="rId39"/>
    <p:sldId id="381" r:id="rId40"/>
    <p:sldId id="377" r:id="rId41"/>
    <p:sldId id="372" r:id="rId42"/>
    <p:sldId id="378" r:id="rId43"/>
    <p:sldId id="373" r:id="rId44"/>
    <p:sldId id="379" r:id="rId45"/>
    <p:sldId id="380" r:id="rId46"/>
    <p:sldId id="382" r:id="rId47"/>
    <p:sldId id="383" r:id="rId48"/>
    <p:sldId id="384" r:id="rId49"/>
    <p:sldId id="385" r:id="rId50"/>
    <p:sldId id="386" r:id="rId51"/>
    <p:sldId id="387" r:id="rId52"/>
    <p:sldId id="388" r:id="rId53"/>
    <p:sldId id="333" r:id="rId54"/>
    <p:sldId id="309" r:id="rId55"/>
    <p:sldId id="310"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6" d="100"/>
          <a:sy n="66" d="100"/>
        </p:scale>
        <p:origin x="484" y="3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8/21/2020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8/21/2020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smtClean="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DE979238-88E0-4BDC-A479-DB00A28B358C}" type="slidenum">
              <a:rPr lang="en-US" smtClean="0"/>
              <a:t>10</a:t>
            </a:fld>
            <a:endParaRPr lang="en-US"/>
          </a:p>
        </p:txBody>
      </p:sp>
    </p:spTree>
    <p:extLst>
      <p:ext uri="{BB962C8B-B14F-4D97-AF65-F5344CB8AC3E}">
        <p14:creationId xmlns:p14="http://schemas.microsoft.com/office/powerpoint/2010/main" val="3859676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t>11</a:t>
            </a:fld>
            <a:endParaRPr lang="en-US"/>
          </a:p>
        </p:txBody>
      </p:sp>
    </p:spTree>
    <p:extLst>
      <p:ext uri="{BB962C8B-B14F-4D97-AF65-F5344CB8AC3E}">
        <p14:creationId xmlns:p14="http://schemas.microsoft.com/office/powerpoint/2010/main" val="78636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t>12</a:t>
            </a:fld>
            <a:endParaRPr lang="en-US"/>
          </a:p>
        </p:txBody>
      </p:sp>
    </p:spTree>
    <p:extLst>
      <p:ext uri="{BB962C8B-B14F-4D97-AF65-F5344CB8AC3E}">
        <p14:creationId xmlns:p14="http://schemas.microsoft.com/office/powerpoint/2010/main" val="78297903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8/21/2020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8/21/2020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8/21/2020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8/21/2020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8/21/2020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8/21/2020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8/21/2020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8/21/2020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8/21/2020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9mhxHPK1mt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sgtinODaW78"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smtClean="0"/>
              <a:t>The Role of Multicultural Issues</a:t>
            </a:r>
            <a:endParaRPr lang="en-US" sz="3600" cap="small" dirty="0"/>
          </a:p>
        </p:txBody>
      </p:sp>
      <p:sp>
        <p:nvSpPr>
          <p:cNvPr id="7" name="Subtitle 6"/>
          <p:cNvSpPr>
            <a:spLocks noGrp="1"/>
          </p:cNvSpPr>
          <p:nvPr>
            <p:ph type="subTitle" idx="1"/>
          </p:nvPr>
        </p:nvSpPr>
        <p:spPr/>
        <p:txBody>
          <a:bodyPr>
            <a:normAutofit/>
          </a:bodyPr>
          <a:lstStyle/>
          <a:p>
            <a:r>
              <a:rPr lang="en-US" sz="2000" dirty="0" smtClean="0"/>
              <a:t>Module 7</a:t>
            </a:r>
            <a:endParaRPr lang="en-US" sz="2000"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Topics </a:t>
            </a:r>
            <a:r>
              <a:rPr lang="en-US" dirty="0" smtClean="0"/>
              <a:t>to be Covered in this Presentation</a:t>
            </a:r>
            <a:endParaRPr lang="en-US" dirty="0"/>
          </a:p>
        </p:txBody>
      </p:sp>
      <p:sp>
        <p:nvSpPr>
          <p:cNvPr id="6" name="Content Placeholder 5"/>
          <p:cNvSpPr>
            <a:spLocks noGrp="1"/>
          </p:cNvSpPr>
          <p:nvPr>
            <p:ph idx="1"/>
          </p:nvPr>
        </p:nvSpPr>
        <p:spPr/>
        <p:txBody>
          <a:bodyPr/>
          <a:lstStyle/>
          <a:p>
            <a:pPr lvl="0"/>
            <a:r>
              <a:rPr lang="en-US" dirty="0"/>
              <a:t>Culturally responsive teaching</a:t>
            </a:r>
          </a:p>
          <a:p>
            <a:pPr lvl="0"/>
            <a:r>
              <a:rPr lang="en-US" dirty="0"/>
              <a:t>The culturally responsive classroom</a:t>
            </a:r>
          </a:p>
          <a:p>
            <a:pPr lvl="0"/>
            <a:r>
              <a:rPr lang="en-US" dirty="0"/>
              <a:t>Culturally responsive teachers</a:t>
            </a:r>
          </a:p>
          <a:p>
            <a:pPr lvl="0"/>
            <a:r>
              <a:rPr lang="en-US" dirty="0"/>
              <a:t>Culturally responsive teaching strategies</a:t>
            </a:r>
          </a:p>
          <a:p>
            <a:pPr lvl="0"/>
            <a:r>
              <a:rPr lang="en-US" dirty="0"/>
              <a:t>Exploring your beliefs</a:t>
            </a:r>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Reflection</a:t>
            </a:r>
            <a:endParaRPr lang="en-US" dirty="0"/>
          </a:p>
        </p:txBody>
      </p:sp>
      <p:sp>
        <p:nvSpPr>
          <p:cNvPr id="6" name="TextBox 5"/>
          <p:cNvSpPr txBox="1"/>
          <p:nvPr/>
        </p:nvSpPr>
        <p:spPr>
          <a:xfrm>
            <a:off x="1453484" y="5956395"/>
            <a:ext cx="6666934" cy="646331"/>
          </a:xfrm>
          <a:prstGeom prst="rect">
            <a:avLst/>
          </a:prstGeom>
          <a:noFill/>
        </p:spPr>
        <p:txBody>
          <a:bodyPr wrap="square" rtlCol="0">
            <a:spAutoFit/>
          </a:bodyPr>
          <a:lstStyle/>
          <a:p>
            <a:pPr marL="461963" indent="-461963"/>
            <a:r>
              <a:rPr lang="en-US" dirty="0" err="1"/>
              <a:t>Glavac</a:t>
            </a:r>
            <a:r>
              <a:rPr lang="en-US" dirty="0"/>
              <a:t>, M. (</a:t>
            </a:r>
            <a:r>
              <a:rPr lang="en-US" dirty="0" smtClean="0"/>
              <a:t>2010, December 1). </a:t>
            </a:r>
            <a:r>
              <a:rPr lang="en-US" i="1" dirty="0"/>
              <a:t>Teaching is</a:t>
            </a:r>
            <a:r>
              <a:rPr lang="en-US" i="1" dirty="0" smtClean="0"/>
              <a:t>… </a:t>
            </a:r>
            <a:r>
              <a:rPr lang="en-US" dirty="0" smtClean="0"/>
              <a:t>[Video file]. </a:t>
            </a:r>
            <a:r>
              <a:rPr lang="en-US" dirty="0"/>
              <a:t>Retrieved from https://youtu.be/9mhxHPK1mtI</a:t>
            </a:r>
          </a:p>
        </p:txBody>
      </p:sp>
      <p:sp>
        <p:nvSpPr>
          <p:cNvPr id="7" name="Rectangle 6"/>
          <p:cNvSpPr/>
          <p:nvPr/>
        </p:nvSpPr>
        <p:spPr>
          <a:xfrm>
            <a:off x="1104900" y="1425138"/>
            <a:ext cx="9980682" cy="707886"/>
          </a:xfrm>
          <a:prstGeom prst="rect">
            <a:avLst/>
          </a:prstGeom>
        </p:spPr>
        <p:txBody>
          <a:bodyPr wrap="square">
            <a:spAutoFit/>
          </a:bodyPr>
          <a:lstStyle/>
          <a:p>
            <a:pPr marL="285750" indent="-285750">
              <a:buFont typeface="Arial" panose="020B0604020202020204" pitchFamily="34" charset="0"/>
              <a:buChar char="•"/>
            </a:pPr>
            <a:r>
              <a:rPr lang="en-US" sz="2000" dirty="0"/>
              <a:t>W</a:t>
            </a:r>
            <a:r>
              <a:rPr lang="en-US" sz="2000" dirty="0" smtClean="0"/>
              <a:t>atch </a:t>
            </a:r>
            <a:r>
              <a:rPr lang="en-US" sz="2000" dirty="0"/>
              <a:t>this video and reflect on how it may impact your teaching and educational management of students with various exceptionalities.</a:t>
            </a:r>
          </a:p>
        </p:txBody>
      </p:sp>
      <p:pic>
        <p:nvPicPr>
          <p:cNvPr id="5" name="9mhxHPK1mtI"/>
          <p:cNvPicPr>
            <a:picLocks noGrp="1" noRot="1" noChangeAspect="1"/>
          </p:cNvPicPr>
          <p:nvPr>
            <p:ph idx="1"/>
            <a:videoFile r:link="rId1"/>
          </p:nvPr>
        </p:nvPicPr>
        <p:blipFill>
          <a:blip r:embed="rId3"/>
          <a:stretch>
            <a:fillRect/>
          </a:stretch>
        </p:blipFill>
        <p:spPr>
          <a:xfrm>
            <a:off x="1523241" y="2245483"/>
            <a:ext cx="6597177" cy="3710912"/>
          </a:xfrm>
          <a:prstGeom prst="rect">
            <a:avLst/>
          </a:prstGeom>
        </p:spPr>
      </p:pic>
    </p:spTree>
    <p:extLst>
      <p:ext uri="{BB962C8B-B14F-4D97-AF65-F5344CB8AC3E}">
        <p14:creationId xmlns:p14="http://schemas.microsoft.com/office/powerpoint/2010/main" val="297956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Throughout this course, you have seen the role of student culture as it impacts classroom management.  Since it is such an important issue, we are now going to look at it in more detail here in Module 7.</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Culturally Responsive Teaching</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214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23582" y="1463722"/>
            <a:ext cx="9982200" cy="4572000"/>
          </a:xfrm>
        </p:spPr>
        <p:txBody>
          <a:bodyPr>
            <a:normAutofit/>
          </a:bodyPr>
          <a:lstStyle/>
          <a:p>
            <a:pPr marL="0" indent="0" algn="ctr">
              <a:buNone/>
            </a:pPr>
            <a:r>
              <a:rPr lang="en-US" sz="2800" dirty="0"/>
              <a:t>What </a:t>
            </a:r>
            <a:r>
              <a:rPr lang="en-US" sz="2800" dirty="0" smtClean="0"/>
              <a:t>does </a:t>
            </a:r>
            <a:r>
              <a:rPr lang="en-US" sz="2800" dirty="0"/>
              <a:t>It </a:t>
            </a:r>
            <a:r>
              <a:rPr lang="en-US" sz="2800" dirty="0" smtClean="0"/>
              <a:t>mean </a:t>
            </a:r>
            <a:r>
              <a:rPr lang="en-US" sz="2800" dirty="0"/>
              <a:t>to be </a:t>
            </a:r>
            <a:r>
              <a:rPr lang="en-US" sz="2800" dirty="0" smtClean="0"/>
              <a:t>culturally responsive</a:t>
            </a:r>
            <a:r>
              <a:rPr lang="en-US" sz="2800" dirty="0"/>
              <a:t>?</a:t>
            </a:r>
          </a:p>
        </p:txBody>
      </p:sp>
    </p:spTree>
    <p:extLst>
      <p:ext uri="{BB962C8B-B14F-4D97-AF65-F5344CB8AC3E}">
        <p14:creationId xmlns:p14="http://schemas.microsoft.com/office/powerpoint/2010/main" val="2925582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Mean to be Culturally Responsive?</a:t>
            </a:r>
            <a:endParaRPr lang="en-US" dirty="0"/>
          </a:p>
        </p:txBody>
      </p:sp>
      <p:sp>
        <p:nvSpPr>
          <p:cNvPr id="3" name="Content Placeholder 2"/>
          <p:cNvSpPr>
            <a:spLocks noGrp="1"/>
          </p:cNvSpPr>
          <p:nvPr>
            <p:ph idx="1"/>
          </p:nvPr>
        </p:nvSpPr>
        <p:spPr/>
        <p:txBody>
          <a:bodyPr/>
          <a:lstStyle/>
          <a:p>
            <a:r>
              <a:rPr lang="en-US" dirty="0" smtClean="0"/>
              <a:t>The ability to learn from and relate respectfully with people of your own culture as well as those from other cultures</a:t>
            </a:r>
            <a:endParaRPr lang="en-US" dirty="0"/>
          </a:p>
        </p:txBody>
      </p:sp>
    </p:spTree>
    <p:extLst>
      <p:ext uri="{BB962C8B-B14F-4D97-AF65-F5344CB8AC3E}">
        <p14:creationId xmlns:p14="http://schemas.microsoft.com/office/powerpoint/2010/main" val="2592535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59371" y="1090535"/>
            <a:ext cx="9982200" cy="4572000"/>
          </a:xfrm>
        </p:spPr>
        <p:txBody>
          <a:bodyPr>
            <a:normAutofit/>
          </a:bodyPr>
          <a:lstStyle/>
          <a:p>
            <a:pPr marL="0" indent="0" algn="ctr">
              <a:buNone/>
            </a:pPr>
            <a:r>
              <a:rPr lang="en-US" sz="2800" dirty="0" smtClean="0"/>
              <a:t>Now let’s take it one step further . . . </a:t>
            </a:r>
            <a:br>
              <a:rPr lang="en-US" sz="2800" dirty="0" smtClean="0"/>
            </a:br>
            <a:r>
              <a:rPr lang="en-US" sz="2800" dirty="0" smtClean="0"/>
              <a:t>what is culturally responsive education or teaching? </a:t>
            </a:r>
            <a:endParaRPr lang="en-US" sz="2800" dirty="0"/>
          </a:p>
        </p:txBody>
      </p:sp>
    </p:spTree>
    <p:extLst>
      <p:ext uri="{BB962C8B-B14F-4D97-AF65-F5344CB8AC3E}">
        <p14:creationId xmlns:p14="http://schemas.microsoft.com/office/powerpoint/2010/main" val="356386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Culturally Responsive Teaching?</a:t>
            </a:r>
            <a:endParaRPr lang="en-US" dirty="0"/>
          </a:p>
        </p:txBody>
      </p:sp>
      <p:sp>
        <p:nvSpPr>
          <p:cNvPr id="3" name="Content Placeholder 2"/>
          <p:cNvSpPr>
            <a:spLocks noGrp="1"/>
          </p:cNvSpPr>
          <p:nvPr>
            <p:ph idx="1"/>
          </p:nvPr>
        </p:nvSpPr>
        <p:spPr/>
        <p:txBody>
          <a:bodyPr>
            <a:normAutofit/>
          </a:bodyPr>
          <a:lstStyle/>
          <a:p>
            <a:r>
              <a:rPr lang="en-US" dirty="0" smtClean="0"/>
              <a:t>Culturally responsive teaching is using the cultural knowledge, prior experiences, and performance styles of diverse students to make learning more appropriate and effective for them; it teaches to and through the strengths of these students (Gay, 2000)</a:t>
            </a:r>
          </a:p>
          <a:p>
            <a:r>
              <a:rPr lang="en-US" dirty="0" smtClean="0"/>
              <a:t>“The goal of culturally responsive teaching is to create a learning environment conducive to all students, no matter their ethnic, cultural, or linguistic backgrounds” (Frey, 2010)</a:t>
            </a:r>
          </a:p>
          <a:p>
            <a:r>
              <a:rPr lang="en-US" dirty="0" smtClean="0"/>
              <a:t>It is teaching that:</a:t>
            </a:r>
          </a:p>
          <a:p>
            <a:pPr lvl="1"/>
            <a:r>
              <a:rPr lang="en-US" dirty="0" smtClean="0"/>
              <a:t>Validates the values, prior experiences, and cultural knowledge of students</a:t>
            </a:r>
          </a:p>
          <a:p>
            <a:pPr lvl="1"/>
            <a:r>
              <a:rPr lang="en-US" dirty="0" smtClean="0"/>
              <a:t>Is comprehensive in nature</a:t>
            </a:r>
          </a:p>
          <a:p>
            <a:pPr lvl="1"/>
            <a:r>
              <a:rPr lang="en-US" dirty="0" smtClean="0"/>
              <a:t>Is transformational</a:t>
            </a:r>
          </a:p>
          <a:p>
            <a:pPr lvl="1"/>
            <a:r>
              <a:rPr lang="en-US" dirty="0" smtClean="0"/>
              <a:t>Is emancipatory </a:t>
            </a:r>
            <a:r>
              <a:rPr lang="en-US" dirty="0"/>
              <a:t> </a:t>
            </a:r>
            <a:r>
              <a:rPr lang="en-US" dirty="0" smtClean="0"/>
              <a:t>(Gay, 2000)</a:t>
            </a:r>
          </a:p>
        </p:txBody>
      </p:sp>
    </p:spTree>
    <p:extLst>
      <p:ext uri="{BB962C8B-B14F-4D97-AF65-F5344CB8AC3E}">
        <p14:creationId xmlns:p14="http://schemas.microsoft.com/office/powerpoint/2010/main" val="165618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More Thoughts about </a:t>
            </a:r>
            <a:r>
              <a:rPr lang="en-US" dirty="0"/>
              <a:t>Culturally Responsive </a:t>
            </a:r>
            <a:r>
              <a:rPr lang="en-US" dirty="0" smtClean="0"/>
              <a:t>Teaching (CRT)</a:t>
            </a:r>
            <a:endParaRPr lang="en-US" dirty="0"/>
          </a:p>
        </p:txBody>
      </p:sp>
      <p:sp>
        <p:nvSpPr>
          <p:cNvPr id="3" name="Content Placeholder 2"/>
          <p:cNvSpPr>
            <a:spLocks noGrp="1"/>
          </p:cNvSpPr>
          <p:nvPr>
            <p:ph idx="1"/>
          </p:nvPr>
        </p:nvSpPr>
        <p:spPr/>
        <p:txBody>
          <a:bodyPr/>
          <a:lstStyle/>
          <a:p>
            <a:r>
              <a:rPr lang="en-US" dirty="0" smtClean="0"/>
              <a:t>Culturally responsive teaching is a pedagogy that recognizes the importance of including students’ cultural references in all aspects of learning .</a:t>
            </a:r>
            <a:br>
              <a:rPr lang="en-US" dirty="0" smtClean="0"/>
            </a:br>
            <a:r>
              <a:rPr lang="en-US" dirty="0" smtClean="0"/>
              <a:t>            –Gloria Ladson Billings (University of Wisconsin)</a:t>
            </a:r>
          </a:p>
          <a:p>
            <a:r>
              <a:rPr lang="en-US" dirty="0" smtClean="0"/>
              <a:t>Educators have a moral and ethical responsibility to help all children reach their potential . . . No child should sit on the margins, feeling either physically or socially isolated from the rewards of learning and educational challenge </a:t>
            </a:r>
            <a:br>
              <a:rPr lang="en-US" dirty="0" smtClean="0"/>
            </a:br>
            <a:r>
              <a:rPr lang="en-US" dirty="0" smtClean="0"/>
              <a:t>            –Donna Ford (University of Virginia)</a:t>
            </a:r>
          </a:p>
          <a:p>
            <a:endParaRPr lang="en-US" dirty="0"/>
          </a:p>
        </p:txBody>
      </p:sp>
    </p:spTree>
    <p:extLst>
      <p:ext uri="{BB962C8B-B14F-4D97-AF65-F5344CB8AC3E}">
        <p14:creationId xmlns:p14="http://schemas.microsoft.com/office/powerpoint/2010/main" val="31226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on CRT (cont.)</a:t>
            </a:r>
            <a:endParaRPr lang="en-US" dirty="0"/>
          </a:p>
        </p:txBody>
      </p:sp>
      <p:sp>
        <p:nvSpPr>
          <p:cNvPr id="3" name="Content Placeholder 2"/>
          <p:cNvSpPr>
            <a:spLocks noGrp="1"/>
          </p:cNvSpPr>
          <p:nvPr>
            <p:ph idx="1"/>
          </p:nvPr>
        </p:nvSpPr>
        <p:spPr/>
        <p:txBody>
          <a:bodyPr/>
          <a:lstStyle/>
          <a:p>
            <a:r>
              <a:rPr lang="en-US" dirty="0" smtClean="0"/>
              <a:t>Culturally responsive teaching reflects democracy at the highest level.  It means doing whatever it takes to ensure that every child is achieving and ever moving towards realizing her or his potential 								   – Joyce Taylor Gibson (University of Massachusetts)</a:t>
            </a:r>
          </a:p>
          <a:p>
            <a:r>
              <a:rPr lang="en-US" dirty="0" smtClean="0"/>
              <a:t>Schools must take a serious look at their curriculum, pedagogy, and hiring practices and all other policies that create a school climate that is either empowering or disempowering . . . </a:t>
            </a:r>
            <a:br>
              <a:rPr lang="en-US" dirty="0" smtClean="0"/>
            </a:br>
            <a:r>
              <a:rPr lang="en-US" dirty="0" smtClean="0"/>
              <a:t>             – Sonia </a:t>
            </a:r>
            <a:r>
              <a:rPr lang="en-US" dirty="0" err="1" smtClean="0"/>
              <a:t>Neto</a:t>
            </a:r>
            <a:r>
              <a:rPr lang="en-US" dirty="0" smtClean="0"/>
              <a:t> (Association of Independent Schools of South Australia)</a:t>
            </a:r>
            <a:endParaRPr lang="en-US" dirty="0"/>
          </a:p>
        </p:txBody>
      </p:sp>
    </p:spTree>
    <p:extLst>
      <p:ext uri="{BB962C8B-B14F-4D97-AF65-F5344CB8AC3E}">
        <p14:creationId xmlns:p14="http://schemas.microsoft.com/office/powerpoint/2010/main" val="96112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on CRT (cont.)</a:t>
            </a:r>
            <a:endParaRPr lang="en-US" dirty="0"/>
          </a:p>
        </p:txBody>
      </p:sp>
      <p:sp>
        <p:nvSpPr>
          <p:cNvPr id="3" name="Content Placeholder 2"/>
          <p:cNvSpPr>
            <a:spLocks noGrp="1"/>
          </p:cNvSpPr>
          <p:nvPr>
            <p:ph idx="1"/>
          </p:nvPr>
        </p:nvSpPr>
        <p:spPr/>
        <p:txBody>
          <a:bodyPr/>
          <a:lstStyle/>
          <a:p>
            <a:r>
              <a:rPr lang="en-US" dirty="0" smtClean="0"/>
              <a:t>Benefits of using culturally responsive teaching methods when compared to classrooms without these practices:</a:t>
            </a:r>
          </a:p>
          <a:p>
            <a:pPr lvl="1"/>
            <a:r>
              <a:rPr lang="en-US" dirty="0" smtClean="0"/>
              <a:t>A more positive classroom learning environment</a:t>
            </a:r>
          </a:p>
          <a:p>
            <a:pPr lvl="1"/>
            <a:r>
              <a:rPr lang="en-US" dirty="0" smtClean="0"/>
              <a:t>More efficient use of class time and human resources</a:t>
            </a:r>
          </a:p>
          <a:p>
            <a:pPr lvl="1"/>
            <a:r>
              <a:rPr lang="en-US" dirty="0" smtClean="0"/>
              <a:t>Higher quality instruction</a:t>
            </a:r>
          </a:p>
          <a:p>
            <a:pPr lvl="1"/>
            <a:r>
              <a:rPr lang="en-US" dirty="0" smtClean="0"/>
              <a:t>Higher percentage of on-task students</a:t>
            </a:r>
          </a:p>
          <a:p>
            <a:pPr lvl="1"/>
            <a:r>
              <a:rPr lang="en-US" dirty="0" smtClean="0"/>
              <a:t>Greater student engagement </a:t>
            </a:r>
            <a:br>
              <a:rPr lang="en-US" dirty="0" smtClean="0"/>
            </a:br>
            <a:r>
              <a:rPr lang="en-US" dirty="0" smtClean="0"/>
              <a:t>            (Burns, et al., 2005)</a:t>
            </a:r>
          </a:p>
        </p:txBody>
      </p:sp>
    </p:spTree>
    <p:extLst>
      <p:ext uri="{BB962C8B-B14F-4D97-AF65-F5344CB8AC3E}">
        <p14:creationId xmlns:p14="http://schemas.microsoft.com/office/powerpoint/2010/main" val="67839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4341" y="1000593"/>
            <a:ext cx="9982200" cy="4572000"/>
          </a:xfrm>
        </p:spPr>
        <p:txBody>
          <a:bodyPr>
            <a:normAutofit/>
          </a:bodyPr>
          <a:lstStyle/>
          <a:p>
            <a:pPr marL="0" indent="0" algn="ctr">
              <a:buNone/>
            </a:pPr>
            <a:r>
              <a:rPr lang="en-US" sz="2800" dirty="0" smtClean="0"/>
              <a:t>What does culturally responsive teaching (CRT) include?  </a:t>
            </a:r>
            <a:br>
              <a:rPr lang="en-US" sz="2800" dirty="0" smtClean="0"/>
            </a:br>
            <a:r>
              <a:rPr lang="en-US" sz="2800" dirty="0" smtClean="0"/>
              <a:t>Let’s find out.</a:t>
            </a:r>
            <a:endParaRPr lang="en-US" sz="2800" dirty="0"/>
          </a:p>
        </p:txBody>
      </p:sp>
    </p:spTree>
    <p:extLst>
      <p:ext uri="{BB962C8B-B14F-4D97-AF65-F5344CB8AC3E}">
        <p14:creationId xmlns:p14="http://schemas.microsoft.com/office/powerpoint/2010/main" val="420240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Components of Culturally Responsive Teaching</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Promotes Acceptance</a:t>
            </a:r>
            <a:endParaRPr lang="en-US" sz="3200" b="1" dirty="0">
              <a:solidFill>
                <a:schemeClr val="bg2">
                  <a:lumMod val="75000"/>
                </a:schemeClr>
              </a:solidFill>
            </a:endParaRPr>
          </a:p>
        </p:txBody>
      </p:sp>
      <p:sp>
        <p:nvSpPr>
          <p:cNvPr id="2" name="Isosceles Triangle 1"/>
          <p:cNvSpPr/>
          <p:nvPr/>
        </p:nvSpPr>
        <p:spPr>
          <a:xfrm>
            <a:off x="-1050311" y="0"/>
            <a:ext cx="4924000" cy="330275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3">
                    <a:lumMod val="75000"/>
                  </a:schemeClr>
                </a:solidFill>
              </a:rPr>
              <a:t>High Expectations for All</a:t>
            </a:r>
            <a:endParaRPr lang="en-US" sz="2800" b="1" dirty="0">
              <a:solidFill>
                <a:schemeClr val="accent3">
                  <a:lumMod val="75000"/>
                </a:schemeClr>
              </a:solidFill>
            </a:endParaRPr>
          </a:p>
        </p:txBody>
      </p:sp>
      <p:sp>
        <p:nvSpPr>
          <p:cNvPr id="4" name="Explosion 2 3"/>
          <p:cNvSpPr/>
          <p:nvPr/>
        </p:nvSpPr>
        <p:spPr>
          <a:xfrm>
            <a:off x="2818261" y="-227325"/>
            <a:ext cx="6291618" cy="2602034"/>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t>Fosters Open Communication</a:t>
            </a:r>
            <a:endParaRPr lang="en-US" sz="2600" b="1" dirty="0"/>
          </a:p>
        </p:txBody>
      </p:sp>
      <p:sp>
        <p:nvSpPr>
          <p:cNvPr id="8" name="Teardrop 7"/>
          <p:cNvSpPr/>
          <p:nvPr/>
        </p:nvSpPr>
        <p:spPr>
          <a:xfrm>
            <a:off x="-191069" y="4172593"/>
            <a:ext cx="4064758" cy="2671759"/>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Emotionally Safe and Supportive</a:t>
            </a:r>
            <a:endParaRPr lang="en-US" sz="3200" b="1" dirty="0"/>
          </a:p>
        </p:txBody>
      </p:sp>
      <p:sp>
        <p:nvSpPr>
          <p:cNvPr id="9" name="Oval 8"/>
          <p:cNvSpPr/>
          <p:nvPr/>
        </p:nvSpPr>
        <p:spPr>
          <a:xfrm>
            <a:off x="8515350" y="170595"/>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Stigma-Free</a:t>
            </a:r>
            <a:endParaRPr lang="en-US" sz="2800" b="1" dirty="0"/>
          </a:p>
        </p:txBody>
      </p:sp>
    </p:spTree>
    <p:extLst>
      <p:ext uri="{BB962C8B-B14F-4D97-AF65-F5344CB8AC3E}">
        <p14:creationId xmlns:p14="http://schemas.microsoft.com/office/powerpoint/2010/main" val="279655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6" presetClass="entr" presetSubtype="2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par>
                          <p:cTn id="37" fill="hold">
                            <p:stCondLst>
                              <p:cond delay="400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style.rotation</p:attrName>
                                        </p:attrNameLst>
                                      </p:cBhvr>
                                      <p:tavLst>
                                        <p:tav tm="0">
                                          <p:val>
                                            <p:fltVal val="90"/>
                                          </p:val>
                                        </p:tav>
                                        <p:tav tm="100000">
                                          <p:val>
                                            <p:fltVal val="0"/>
                                          </p:val>
                                        </p:tav>
                                      </p:tavLst>
                                    </p:anim>
                                    <p:animEffect transition="in" filter="fade">
                                      <p:cBhvr>
                                        <p:cTn id="4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Diversity the Same as Being Culturally Responsive?</a:t>
            </a:r>
            <a:endParaRPr lang="en-US" dirty="0"/>
          </a:p>
        </p:txBody>
      </p:sp>
      <p:sp>
        <p:nvSpPr>
          <p:cNvPr id="6" name="Text Placeholder 5"/>
          <p:cNvSpPr>
            <a:spLocks noGrp="1"/>
          </p:cNvSpPr>
          <p:nvPr>
            <p:ph type="body" idx="1"/>
          </p:nvPr>
        </p:nvSpPr>
        <p:spPr/>
        <p:txBody>
          <a:bodyPr/>
          <a:lstStyle/>
          <a:p>
            <a:pPr algn="ctr"/>
            <a:r>
              <a:rPr lang="en-US" dirty="0" smtClean="0"/>
              <a:t>Diversity</a:t>
            </a:r>
            <a:endParaRPr lang="en-US" dirty="0"/>
          </a:p>
        </p:txBody>
      </p:sp>
      <p:sp>
        <p:nvSpPr>
          <p:cNvPr id="7" name="Content Placeholder 6"/>
          <p:cNvSpPr>
            <a:spLocks noGrp="1"/>
          </p:cNvSpPr>
          <p:nvPr>
            <p:ph sz="half" idx="2"/>
          </p:nvPr>
        </p:nvSpPr>
        <p:spPr/>
        <p:txBody>
          <a:bodyPr/>
          <a:lstStyle/>
          <a:p>
            <a:r>
              <a:rPr lang="en-US" dirty="0" smtClean="0"/>
              <a:t>The aims of educational diversity are to recognize, foster, and develop sensitivity to the needs of students in various identity categories</a:t>
            </a:r>
            <a:endParaRPr lang="en-US" dirty="0"/>
          </a:p>
        </p:txBody>
      </p:sp>
      <p:sp>
        <p:nvSpPr>
          <p:cNvPr id="8" name="Text Placeholder 7"/>
          <p:cNvSpPr>
            <a:spLocks noGrp="1"/>
          </p:cNvSpPr>
          <p:nvPr>
            <p:ph type="body" sz="quarter" idx="3"/>
          </p:nvPr>
        </p:nvSpPr>
        <p:spPr/>
        <p:txBody>
          <a:bodyPr/>
          <a:lstStyle/>
          <a:p>
            <a:pPr algn="ctr"/>
            <a:r>
              <a:rPr lang="en-US" dirty="0" smtClean="0"/>
              <a:t>Culturally Responsive</a:t>
            </a:r>
            <a:endParaRPr lang="en-US" dirty="0"/>
          </a:p>
        </p:txBody>
      </p:sp>
      <p:sp>
        <p:nvSpPr>
          <p:cNvPr id="9" name="Content Placeholder 8"/>
          <p:cNvSpPr>
            <a:spLocks noGrp="1"/>
          </p:cNvSpPr>
          <p:nvPr>
            <p:ph sz="quarter" idx="4"/>
          </p:nvPr>
        </p:nvSpPr>
        <p:spPr/>
        <p:txBody>
          <a:bodyPr/>
          <a:lstStyle/>
          <a:p>
            <a:r>
              <a:rPr lang="en-US" dirty="0"/>
              <a:t>C</a:t>
            </a:r>
            <a:r>
              <a:rPr lang="en-US" dirty="0" smtClean="0"/>
              <a:t>ulturally responsive educators acknowledge the presence of culturally diverse students in their classes and schools as well as the need for them to find relevant connections among themselves and the subject matter along with the tasks teachers ask them to perform in the classroom.</a:t>
            </a:r>
            <a:endParaRPr lang="en-US" dirty="0"/>
          </a:p>
        </p:txBody>
      </p:sp>
    </p:spTree>
    <p:extLst>
      <p:ext uri="{BB962C8B-B14F-4D97-AF65-F5344CB8AC3E}">
        <p14:creationId xmlns:p14="http://schemas.microsoft.com/office/powerpoint/2010/main" val="262573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Really a Need for Culturally Responsive Teaching?</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22516592"/>
              </p:ext>
            </p:extLst>
          </p:nvPr>
        </p:nvGraphicFramePr>
        <p:xfrm>
          <a:off x="2468158" y="2602269"/>
          <a:ext cx="5993454" cy="1648416"/>
        </p:xfrm>
        <a:graphic>
          <a:graphicData uri="http://schemas.openxmlformats.org/drawingml/2006/table">
            <a:tbl>
              <a:tblPr firstRow="1" bandRow="1">
                <a:tableStyleId>{5C22544A-7EE6-4342-B048-85BDC9FD1C3A}</a:tableStyleId>
              </a:tblPr>
              <a:tblGrid>
                <a:gridCol w="2936424">
                  <a:extLst>
                    <a:ext uri="{9D8B030D-6E8A-4147-A177-3AD203B41FA5}">
                      <a16:colId xmlns:a16="http://schemas.microsoft.com/office/drawing/2014/main" val="2143548642"/>
                    </a:ext>
                  </a:extLst>
                </a:gridCol>
                <a:gridCol w="1624015">
                  <a:extLst>
                    <a:ext uri="{9D8B030D-6E8A-4147-A177-3AD203B41FA5}">
                      <a16:colId xmlns:a16="http://schemas.microsoft.com/office/drawing/2014/main" val="1246101831"/>
                    </a:ext>
                  </a:extLst>
                </a:gridCol>
                <a:gridCol w="1433015">
                  <a:extLst>
                    <a:ext uri="{9D8B030D-6E8A-4147-A177-3AD203B41FA5}">
                      <a16:colId xmlns:a16="http://schemas.microsoft.com/office/drawing/2014/main" val="240961472"/>
                    </a:ext>
                  </a:extLst>
                </a:gridCol>
              </a:tblGrid>
              <a:tr h="412104">
                <a:tc>
                  <a:txBody>
                    <a:bodyPr/>
                    <a:lstStyle/>
                    <a:p>
                      <a:r>
                        <a:rPr lang="en-US" dirty="0" smtClean="0"/>
                        <a:t>Ethnicity</a:t>
                      </a:r>
                      <a:endParaRPr lang="en-US" dirty="0"/>
                    </a:p>
                  </a:txBody>
                  <a:tcPr/>
                </a:tc>
                <a:tc>
                  <a:txBody>
                    <a:bodyPr/>
                    <a:lstStyle/>
                    <a:p>
                      <a:pPr algn="ctr"/>
                      <a:r>
                        <a:rPr lang="en-US" dirty="0" smtClean="0"/>
                        <a:t>1998-1999</a:t>
                      </a:r>
                      <a:endParaRPr lang="en-US" dirty="0"/>
                    </a:p>
                  </a:txBody>
                  <a:tcPr/>
                </a:tc>
                <a:tc>
                  <a:txBody>
                    <a:bodyPr/>
                    <a:lstStyle/>
                    <a:p>
                      <a:pPr algn="ctr"/>
                      <a:r>
                        <a:rPr lang="en-US" dirty="0" smtClean="0"/>
                        <a:t>2008-2009</a:t>
                      </a:r>
                      <a:endParaRPr lang="en-US" dirty="0"/>
                    </a:p>
                  </a:txBody>
                  <a:tcPr/>
                </a:tc>
                <a:extLst>
                  <a:ext uri="{0D108BD9-81ED-4DB2-BD59-A6C34878D82A}">
                    <a16:rowId xmlns:a16="http://schemas.microsoft.com/office/drawing/2014/main" val="2267993115"/>
                  </a:ext>
                </a:extLst>
              </a:tr>
              <a:tr h="412104">
                <a:tc>
                  <a:txBody>
                    <a:bodyPr/>
                    <a:lstStyle/>
                    <a:p>
                      <a:r>
                        <a:rPr lang="en-US" dirty="0" smtClean="0"/>
                        <a:t>Caucasian American/White</a:t>
                      </a:r>
                      <a:endParaRPr lang="en-US" dirty="0"/>
                    </a:p>
                  </a:txBody>
                  <a:tcPr/>
                </a:tc>
                <a:tc>
                  <a:txBody>
                    <a:bodyPr/>
                    <a:lstStyle/>
                    <a:p>
                      <a:pPr algn="ctr"/>
                      <a:r>
                        <a:rPr lang="en-US" dirty="0" smtClean="0"/>
                        <a:t>72%</a:t>
                      </a:r>
                      <a:endParaRPr lang="en-US" dirty="0"/>
                    </a:p>
                  </a:txBody>
                  <a:tcPr/>
                </a:tc>
                <a:tc>
                  <a:txBody>
                    <a:bodyPr/>
                    <a:lstStyle/>
                    <a:p>
                      <a:pPr algn="ctr"/>
                      <a:r>
                        <a:rPr lang="en-US" dirty="0" smtClean="0"/>
                        <a:t>63%</a:t>
                      </a:r>
                      <a:endParaRPr lang="en-US" dirty="0"/>
                    </a:p>
                  </a:txBody>
                  <a:tcPr/>
                </a:tc>
                <a:extLst>
                  <a:ext uri="{0D108BD9-81ED-4DB2-BD59-A6C34878D82A}">
                    <a16:rowId xmlns:a16="http://schemas.microsoft.com/office/drawing/2014/main" val="1364232404"/>
                  </a:ext>
                </a:extLst>
              </a:tr>
              <a:tr h="412104">
                <a:tc>
                  <a:txBody>
                    <a:bodyPr/>
                    <a:lstStyle/>
                    <a:p>
                      <a:r>
                        <a:rPr lang="en-US" dirty="0" smtClean="0"/>
                        <a:t>African American/Black</a:t>
                      </a:r>
                      <a:endParaRPr lang="en-US" dirty="0"/>
                    </a:p>
                  </a:txBody>
                  <a:tcPr/>
                </a:tc>
                <a:tc>
                  <a:txBody>
                    <a:bodyPr/>
                    <a:lstStyle/>
                    <a:p>
                      <a:pPr algn="ctr"/>
                      <a:r>
                        <a:rPr lang="en-US" dirty="0" smtClean="0"/>
                        <a:t>11%</a:t>
                      </a:r>
                      <a:endParaRPr lang="en-US" dirty="0"/>
                    </a:p>
                  </a:txBody>
                  <a:tcPr/>
                </a:tc>
                <a:tc>
                  <a:txBody>
                    <a:bodyPr/>
                    <a:lstStyle/>
                    <a:p>
                      <a:pPr algn="ctr"/>
                      <a:r>
                        <a:rPr lang="en-US" dirty="0" smtClean="0"/>
                        <a:t>11%</a:t>
                      </a:r>
                      <a:endParaRPr lang="en-US" dirty="0"/>
                    </a:p>
                  </a:txBody>
                  <a:tcPr/>
                </a:tc>
                <a:extLst>
                  <a:ext uri="{0D108BD9-81ED-4DB2-BD59-A6C34878D82A}">
                    <a16:rowId xmlns:a16="http://schemas.microsoft.com/office/drawing/2014/main" val="1247114988"/>
                  </a:ext>
                </a:extLst>
              </a:tr>
              <a:tr h="412104">
                <a:tc>
                  <a:txBody>
                    <a:bodyPr/>
                    <a:lstStyle/>
                    <a:p>
                      <a:r>
                        <a:rPr lang="en-US" dirty="0" smtClean="0"/>
                        <a:t>Hispanic</a:t>
                      </a:r>
                      <a:endParaRPr lang="en-US" dirty="0"/>
                    </a:p>
                  </a:txBody>
                  <a:tcPr/>
                </a:tc>
                <a:tc>
                  <a:txBody>
                    <a:bodyPr/>
                    <a:lstStyle/>
                    <a:p>
                      <a:pPr algn="ctr"/>
                      <a:r>
                        <a:rPr lang="en-US" dirty="0" smtClean="0"/>
                        <a:t>8%</a:t>
                      </a:r>
                      <a:endParaRPr lang="en-US" dirty="0"/>
                    </a:p>
                  </a:txBody>
                  <a:tcPr/>
                </a:tc>
                <a:tc>
                  <a:txBody>
                    <a:bodyPr/>
                    <a:lstStyle/>
                    <a:p>
                      <a:pPr algn="ctr"/>
                      <a:r>
                        <a:rPr lang="en-US" dirty="0" smtClean="0"/>
                        <a:t>13%</a:t>
                      </a:r>
                      <a:endParaRPr lang="en-US" dirty="0"/>
                    </a:p>
                  </a:txBody>
                  <a:tcPr/>
                </a:tc>
                <a:extLst>
                  <a:ext uri="{0D108BD9-81ED-4DB2-BD59-A6C34878D82A}">
                    <a16:rowId xmlns:a16="http://schemas.microsoft.com/office/drawing/2014/main" val="894573338"/>
                  </a:ext>
                </a:extLst>
              </a:tr>
            </a:tbl>
          </a:graphicData>
        </a:graphic>
      </p:graphicFrame>
      <p:sp>
        <p:nvSpPr>
          <p:cNvPr id="4" name="TextBox 3"/>
          <p:cNvSpPr txBox="1"/>
          <p:nvPr/>
        </p:nvSpPr>
        <p:spPr>
          <a:xfrm>
            <a:off x="1103382" y="1583140"/>
            <a:ext cx="9982200" cy="400110"/>
          </a:xfrm>
          <a:prstGeom prst="rect">
            <a:avLst/>
          </a:prstGeom>
          <a:noFill/>
        </p:spPr>
        <p:txBody>
          <a:bodyPr wrap="square" rtlCol="0">
            <a:spAutoFit/>
          </a:bodyPr>
          <a:lstStyle/>
          <a:p>
            <a:r>
              <a:rPr lang="en-US" sz="2000" dirty="0"/>
              <a:t>As a </a:t>
            </a:r>
            <a:r>
              <a:rPr lang="en-US" sz="2000" dirty="0" smtClean="0"/>
              <a:t>country, we are becoming more and more diverse:</a:t>
            </a:r>
            <a:endParaRPr lang="en-US" sz="2000" dirty="0"/>
          </a:p>
        </p:txBody>
      </p:sp>
    </p:spTree>
    <p:extLst>
      <p:ext uri="{BB962C8B-B14F-4D97-AF65-F5344CB8AC3E}">
        <p14:creationId xmlns:p14="http://schemas.microsoft.com/office/powerpoint/2010/main" val="105927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Is There Really a Need for Culturally Responsive Teaching? (cont.)</a:t>
            </a:r>
            <a:endParaRPr lang="en-US" dirty="0"/>
          </a:p>
        </p:txBody>
      </p:sp>
      <p:sp>
        <p:nvSpPr>
          <p:cNvPr id="6" name="Content Placeholder 5"/>
          <p:cNvSpPr>
            <a:spLocks noGrp="1"/>
          </p:cNvSpPr>
          <p:nvPr>
            <p:ph idx="1"/>
          </p:nvPr>
        </p:nvSpPr>
        <p:spPr/>
        <p:txBody>
          <a:bodyPr/>
          <a:lstStyle/>
          <a:p>
            <a:r>
              <a:rPr lang="en-US" dirty="0" smtClean="0"/>
              <a:t>In addition to births within the United States, there are also many immigrants coming from very diverse areas of the world</a:t>
            </a:r>
            <a:endParaRPr lang="en-US" dirty="0"/>
          </a:p>
        </p:txBody>
      </p:sp>
    </p:spTree>
    <p:extLst>
      <p:ext uri="{BB962C8B-B14F-4D97-AF65-F5344CB8AC3E}">
        <p14:creationId xmlns:p14="http://schemas.microsoft.com/office/powerpoint/2010/main" val="387532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Time for a Reality Check!</a:t>
            </a:r>
            <a:endParaRPr lang="en-US" dirty="0"/>
          </a:p>
        </p:txBody>
      </p:sp>
      <p:sp>
        <p:nvSpPr>
          <p:cNvPr id="3" name="Content Placeholder 2"/>
          <p:cNvSpPr>
            <a:spLocks noGrp="1"/>
          </p:cNvSpPr>
          <p:nvPr>
            <p:ph idx="1"/>
          </p:nvPr>
        </p:nvSpPr>
        <p:spPr/>
        <p:txBody>
          <a:bodyPr/>
          <a:lstStyle/>
          <a:p>
            <a:r>
              <a:rPr lang="en-US" dirty="0" smtClean="0"/>
              <a:t>The pedagogy behind CRT reveals what WE already know: most instruction in U.S. schools is centered on Eurocentric cultural values </a:t>
            </a:r>
            <a:endParaRPr lang="en-US" dirty="0"/>
          </a:p>
        </p:txBody>
      </p:sp>
      <p:pic>
        <p:nvPicPr>
          <p:cNvPr id="1026" name="Picture 2" descr="Image result for reality check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8066" y="2697677"/>
            <a:ext cx="2490546" cy="3325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44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9934" y="1477370"/>
            <a:ext cx="9982200" cy="4572000"/>
          </a:xfrm>
        </p:spPr>
        <p:txBody>
          <a:bodyPr>
            <a:normAutofit/>
          </a:bodyPr>
          <a:lstStyle/>
          <a:p>
            <a:pPr marL="0" indent="0" algn="ctr">
              <a:buNone/>
            </a:pPr>
            <a:r>
              <a:rPr lang="en-US" sz="2800" dirty="0" smtClean="0"/>
              <a:t>The Answer is “Yes!”  There is a large and growing need for our classrooms to be culturally responsive.</a:t>
            </a:r>
          </a:p>
          <a:p>
            <a:pPr marL="0" indent="0" algn="ctr">
              <a:buNone/>
            </a:pPr>
            <a:r>
              <a:rPr lang="en-US" sz="2800" dirty="0" smtClean="0"/>
              <a:t>Let’s examine what it means to be a culturally responsive teacher and to have a culturally responsive classroom.</a:t>
            </a:r>
            <a:endParaRPr lang="en-US" sz="2800" dirty="0"/>
          </a:p>
        </p:txBody>
      </p:sp>
    </p:spTree>
    <p:extLst>
      <p:ext uri="{BB962C8B-B14F-4D97-AF65-F5344CB8AC3E}">
        <p14:creationId xmlns:p14="http://schemas.microsoft.com/office/powerpoint/2010/main" val="148685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58129" y="1403252"/>
            <a:ext cx="9982200" cy="4572000"/>
          </a:xfrm>
        </p:spPr>
        <p:txBody>
          <a:bodyPr>
            <a:normAutofit/>
          </a:bodyPr>
          <a:lstStyle/>
          <a:p>
            <a:pPr marL="0" indent="0" algn="ctr">
              <a:buNone/>
            </a:pPr>
            <a:r>
              <a:rPr lang="en-US" sz="2800" dirty="0"/>
              <a:t>What </a:t>
            </a:r>
            <a:r>
              <a:rPr lang="en-US" sz="2800" dirty="0" smtClean="0"/>
              <a:t>does culturally responsive teaching look like</a:t>
            </a:r>
            <a:r>
              <a:rPr lang="en-US" sz="2800" dirty="0"/>
              <a:t>?</a:t>
            </a:r>
          </a:p>
        </p:txBody>
      </p:sp>
    </p:spTree>
    <p:extLst>
      <p:ext uri="{BB962C8B-B14F-4D97-AF65-F5344CB8AC3E}">
        <p14:creationId xmlns:p14="http://schemas.microsoft.com/office/powerpoint/2010/main" val="191599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Culturally Responsive Classroom</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8482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Essence of a Culturally Responsive Classroom</a:t>
            </a:r>
            <a:endParaRPr lang="en-US" dirty="0"/>
          </a:p>
        </p:txBody>
      </p:sp>
      <p:sp>
        <p:nvSpPr>
          <p:cNvPr id="3" name="Content Placeholder 2"/>
          <p:cNvSpPr>
            <a:spLocks noGrp="1"/>
          </p:cNvSpPr>
          <p:nvPr>
            <p:ph idx="1"/>
          </p:nvPr>
        </p:nvSpPr>
        <p:spPr/>
        <p:txBody>
          <a:bodyPr/>
          <a:lstStyle/>
          <a:p>
            <a:r>
              <a:rPr lang="en-US" dirty="0" smtClean="0"/>
              <a:t>You could say that a culturally responsive classroom is one in which the human needs of all students are met</a:t>
            </a:r>
            <a:endParaRPr lang="en-US" dirty="0"/>
          </a:p>
        </p:txBody>
      </p:sp>
    </p:spTree>
    <p:extLst>
      <p:ext uri="{BB962C8B-B14F-4D97-AF65-F5344CB8AC3E}">
        <p14:creationId xmlns:p14="http://schemas.microsoft.com/office/powerpoint/2010/main" val="413958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118985"/>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Classrooms that Meet Human Needs</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Belonging</a:t>
            </a:r>
            <a:endParaRPr lang="en-US" sz="3200" b="1" dirty="0">
              <a:solidFill>
                <a:schemeClr val="bg2">
                  <a:lumMod val="75000"/>
                </a:schemeClr>
              </a:solidFill>
            </a:endParaRPr>
          </a:p>
        </p:txBody>
      </p:sp>
      <p:sp>
        <p:nvSpPr>
          <p:cNvPr id="4" name="Explosion 2 3"/>
          <p:cNvSpPr/>
          <p:nvPr/>
        </p:nvSpPr>
        <p:spPr>
          <a:xfrm>
            <a:off x="-191069" y="-116010"/>
            <a:ext cx="6291618" cy="3432415"/>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Power</a:t>
            </a:r>
            <a:endParaRPr lang="en-US" sz="3200" b="1" dirty="0"/>
          </a:p>
        </p:txBody>
      </p:sp>
      <p:sp>
        <p:nvSpPr>
          <p:cNvPr id="8" name="Teardrop 7"/>
          <p:cNvSpPr/>
          <p:nvPr/>
        </p:nvSpPr>
        <p:spPr>
          <a:xfrm>
            <a:off x="114217" y="4056580"/>
            <a:ext cx="4064758" cy="2671759"/>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Fun</a:t>
            </a:r>
            <a:endParaRPr lang="en-US" sz="3200" b="1" dirty="0"/>
          </a:p>
        </p:txBody>
      </p:sp>
      <p:sp>
        <p:nvSpPr>
          <p:cNvPr id="9" name="Oval 8"/>
          <p:cNvSpPr/>
          <p:nvPr/>
        </p:nvSpPr>
        <p:spPr>
          <a:xfrm>
            <a:off x="7130955" y="0"/>
            <a:ext cx="3766781" cy="262719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Freedom</a:t>
            </a:r>
            <a:endParaRPr lang="en-US" sz="2800" b="1" dirty="0"/>
          </a:p>
        </p:txBody>
      </p:sp>
    </p:spTree>
    <p:extLst>
      <p:ext uri="{BB962C8B-B14F-4D97-AF65-F5344CB8AC3E}">
        <p14:creationId xmlns:p14="http://schemas.microsoft.com/office/powerpoint/2010/main" val="286565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6" presetClass="entr" presetSubtype="2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par>
                          <p:cTn id="31" fill="hold">
                            <p:stCondLst>
                              <p:cond delay="350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204713"/>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Classrooms that Meet Human Needs</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Belonging</a:t>
            </a:r>
            <a:endParaRPr lang="en-US" sz="3200" b="1" dirty="0">
              <a:solidFill>
                <a:schemeClr val="bg2">
                  <a:lumMod val="75000"/>
                </a:schemeClr>
              </a:solidFill>
            </a:endParaRPr>
          </a:p>
        </p:txBody>
      </p:sp>
    </p:spTree>
    <p:extLst>
      <p:ext uri="{BB962C8B-B14F-4D97-AF65-F5344CB8AC3E}">
        <p14:creationId xmlns:p14="http://schemas.microsoft.com/office/powerpoint/2010/main" val="427945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Belonging</a:t>
            </a:r>
            <a:endParaRPr lang="en-US" dirty="0"/>
          </a:p>
        </p:txBody>
      </p:sp>
      <p:sp>
        <p:nvSpPr>
          <p:cNvPr id="3" name="Content Placeholder 2"/>
          <p:cNvSpPr>
            <a:spLocks noGrp="1"/>
          </p:cNvSpPr>
          <p:nvPr>
            <p:ph idx="1"/>
          </p:nvPr>
        </p:nvSpPr>
        <p:spPr/>
        <p:txBody>
          <a:bodyPr/>
          <a:lstStyle/>
          <a:p>
            <a:r>
              <a:rPr lang="en-US" dirty="0" smtClean="0"/>
              <a:t>Establish a caring environment and a warm, personal, positive relationship with students</a:t>
            </a:r>
          </a:p>
          <a:p>
            <a:r>
              <a:rPr lang="en-US" dirty="0" smtClean="0"/>
              <a:t>Prevent and respond to teasing, bullying, and the exclusion of any students</a:t>
            </a:r>
          </a:p>
          <a:p>
            <a:r>
              <a:rPr lang="en-US" dirty="0" smtClean="0"/>
              <a:t>Teach conflict resolution skills to maintain friendships among student peers</a:t>
            </a:r>
          </a:p>
          <a:p>
            <a:r>
              <a:rPr lang="en-US" dirty="0" smtClean="0"/>
              <a:t>Teach social skills and use cooperative learning to build a sense of belonging for all</a:t>
            </a:r>
            <a:endParaRPr lang="en-US" dirty="0"/>
          </a:p>
        </p:txBody>
      </p:sp>
    </p:spTree>
    <p:extLst>
      <p:ext uri="{BB962C8B-B14F-4D97-AF65-F5344CB8AC3E}">
        <p14:creationId xmlns:p14="http://schemas.microsoft.com/office/powerpoint/2010/main" val="332928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204713"/>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Classrooms that Meet Human Needs</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Belonging</a:t>
            </a:r>
            <a:endParaRPr lang="en-US" sz="3200" b="1" dirty="0">
              <a:solidFill>
                <a:schemeClr val="bg2">
                  <a:lumMod val="75000"/>
                </a:schemeClr>
              </a:solidFill>
            </a:endParaRPr>
          </a:p>
        </p:txBody>
      </p:sp>
      <p:sp>
        <p:nvSpPr>
          <p:cNvPr id="4" name="Explosion 2 3"/>
          <p:cNvSpPr/>
          <p:nvPr/>
        </p:nvSpPr>
        <p:spPr>
          <a:xfrm>
            <a:off x="-191069" y="-116010"/>
            <a:ext cx="6291618" cy="3432415"/>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Power</a:t>
            </a:r>
            <a:endParaRPr lang="en-US" sz="3200" b="1" dirty="0"/>
          </a:p>
        </p:txBody>
      </p:sp>
    </p:spTree>
    <p:extLst>
      <p:ext uri="{BB962C8B-B14F-4D97-AF65-F5344CB8AC3E}">
        <p14:creationId xmlns:p14="http://schemas.microsoft.com/office/powerpoint/2010/main" val="333934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a:t>
            </a:r>
            <a:endParaRPr lang="en-US" dirty="0"/>
          </a:p>
        </p:txBody>
      </p:sp>
      <p:sp>
        <p:nvSpPr>
          <p:cNvPr id="3" name="Content Placeholder 2"/>
          <p:cNvSpPr>
            <a:spLocks noGrp="1"/>
          </p:cNvSpPr>
          <p:nvPr>
            <p:ph idx="1"/>
          </p:nvPr>
        </p:nvSpPr>
        <p:spPr/>
        <p:txBody>
          <a:bodyPr/>
          <a:lstStyle/>
          <a:p>
            <a:r>
              <a:rPr lang="en-US" dirty="0" smtClean="0"/>
              <a:t>Create opportunities and proper conditions for academic and behavioral success and accomplishment for all students</a:t>
            </a:r>
          </a:p>
          <a:p>
            <a:r>
              <a:rPr lang="en-US" dirty="0" smtClean="0"/>
              <a:t>Conduct individualized goal setting and evaluation with students</a:t>
            </a:r>
          </a:p>
          <a:p>
            <a:r>
              <a:rPr lang="en-US" dirty="0" smtClean="0"/>
              <a:t>Help students self-evaluate their performance and as well as their behavior</a:t>
            </a:r>
          </a:p>
          <a:p>
            <a:r>
              <a:rPr lang="en-US" dirty="0" smtClean="0"/>
              <a:t>Provide frequent positive feedback and recognition</a:t>
            </a:r>
          </a:p>
          <a:p>
            <a:r>
              <a:rPr lang="en-US" dirty="0" smtClean="0"/>
              <a:t>Give students numerous responsibilities or jobs within the classroom</a:t>
            </a:r>
            <a:endParaRPr lang="en-US" dirty="0"/>
          </a:p>
        </p:txBody>
      </p:sp>
    </p:spTree>
    <p:extLst>
      <p:ext uri="{BB962C8B-B14F-4D97-AF65-F5344CB8AC3E}">
        <p14:creationId xmlns:p14="http://schemas.microsoft.com/office/powerpoint/2010/main" val="417735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204713"/>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Classrooms that Meet Human Needs</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Belonging</a:t>
            </a:r>
            <a:endParaRPr lang="en-US" sz="3200" b="1" dirty="0">
              <a:solidFill>
                <a:schemeClr val="bg2">
                  <a:lumMod val="75000"/>
                </a:schemeClr>
              </a:solidFill>
            </a:endParaRPr>
          </a:p>
        </p:txBody>
      </p:sp>
      <p:sp>
        <p:nvSpPr>
          <p:cNvPr id="4" name="Explosion 2 3"/>
          <p:cNvSpPr/>
          <p:nvPr/>
        </p:nvSpPr>
        <p:spPr>
          <a:xfrm>
            <a:off x="-191069" y="-116010"/>
            <a:ext cx="6291618" cy="3432415"/>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Power</a:t>
            </a:r>
            <a:endParaRPr lang="en-US" sz="3200" b="1" dirty="0"/>
          </a:p>
        </p:txBody>
      </p:sp>
      <p:sp>
        <p:nvSpPr>
          <p:cNvPr id="9" name="Oval 8"/>
          <p:cNvSpPr/>
          <p:nvPr/>
        </p:nvSpPr>
        <p:spPr>
          <a:xfrm>
            <a:off x="7130955" y="0"/>
            <a:ext cx="3766781" cy="262719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Freedom</a:t>
            </a:r>
            <a:endParaRPr lang="en-US" sz="2800" b="1" dirty="0"/>
          </a:p>
        </p:txBody>
      </p:sp>
    </p:spTree>
    <p:extLst>
      <p:ext uri="{BB962C8B-B14F-4D97-AF65-F5344CB8AC3E}">
        <p14:creationId xmlns:p14="http://schemas.microsoft.com/office/powerpoint/2010/main" val="126759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a:t>
            </a:r>
            <a:endParaRPr lang="en-US" dirty="0"/>
          </a:p>
        </p:txBody>
      </p:sp>
      <p:sp>
        <p:nvSpPr>
          <p:cNvPr id="3" name="Content Placeholder 2"/>
          <p:cNvSpPr>
            <a:spLocks noGrp="1"/>
          </p:cNvSpPr>
          <p:nvPr>
            <p:ph idx="1"/>
          </p:nvPr>
        </p:nvSpPr>
        <p:spPr/>
        <p:txBody>
          <a:bodyPr/>
          <a:lstStyle/>
          <a:p>
            <a:r>
              <a:rPr lang="en-US" dirty="0" smtClean="0"/>
              <a:t>Give students choices in what they learn and how they will complete assignments</a:t>
            </a:r>
          </a:p>
          <a:p>
            <a:r>
              <a:rPr lang="en-US" dirty="0" smtClean="0"/>
              <a:t>Have students to design a plan for improvement when a problem occurs</a:t>
            </a:r>
          </a:p>
          <a:p>
            <a:r>
              <a:rPr lang="en-US" dirty="0" smtClean="0"/>
              <a:t>Take students seriously in planning lessons, projects, classroom rules, and consequences</a:t>
            </a:r>
          </a:p>
          <a:p>
            <a:r>
              <a:rPr lang="en-US" dirty="0" smtClean="0"/>
              <a:t>Allow students to have input in creating rules and consequences</a:t>
            </a:r>
          </a:p>
          <a:p>
            <a:r>
              <a:rPr lang="en-US" dirty="0" smtClean="0"/>
              <a:t>Give students free time during the school day to choose from a variety of learning options</a:t>
            </a:r>
            <a:endParaRPr lang="en-US" dirty="0"/>
          </a:p>
        </p:txBody>
      </p:sp>
    </p:spTree>
    <p:extLst>
      <p:ext uri="{BB962C8B-B14F-4D97-AF65-F5344CB8AC3E}">
        <p14:creationId xmlns:p14="http://schemas.microsoft.com/office/powerpoint/2010/main" val="193915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 y="204713"/>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dirty="0" smtClean="0">
                <a:solidFill>
                  <a:schemeClr val="accent1"/>
                </a:solidFill>
              </a:rPr>
              <a:t>Classrooms that Meet Human Needs</a:t>
            </a:r>
            <a:endParaRPr lang="en-US" sz="4000" b="1" dirty="0">
              <a:solidFill>
                <a:schemeClr val="accent1"/>
              </a:solidFill>
            </a:endParaRPr>
          </a:p>
        </p:txBody>
      </p:sp>
      <p:sp>
        <p:nvSpPr>
          <p:cNvPr id="5" name="Chord 4"/>
          <p:cNvSpPr/>
          <p:nvPr/>
        </p:nvSpPr>
        <p:spPr>
          <a:xfrm>
            <a:off x="8020333" y="3152631"/>
            <a:ext cx="3907809" cy="3521123"/>
          </a:xfrm>
          <a:prstGeom prst="chord">
            <a:avLst>
              <a:gd name="adj1" fmla="val 2700000"/>
              <a:gd name="adj2" fmla="val 1584863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smtClean="0">
              <a:solidFill>
                <a:schemeClr val="bg2">
                  <a:lumMod val="75000"/>
                </a:schemeClr>
              </a:solidFill>
            </a:endParaRPr>
          </a:p>
          <a:p>
            <a:endParaRPr lang="en-US" sz="2400" b="1" dirty="0">
              <a:solidFill>
                <a:schemeClr val="bg2">
                  <a:lumMod val="75000"/>
                </a:schemeClr>
              </a:solidFill>
            </a:endParaRPr>
          </a:p>
          <a:p>
            <a:endParaRPr lang="en-US" sz="2400" b="1" dirty="0" smtClean="0">
              <a:solidFill>
                <a:schemeClr val="bg2">
                  <a:lumMod val="75000"/>
                </a:schemeClr>
              </a:solidFill>
            </a:endParaRPr>
          </a:p>
          <a:p>
            <a:r>
              <a:rPr lang="en-US" sz="3200" b="1" dirty="0" smtClean="0">
                <a:solidFill>
                  <a:schemeClr val="bg2">
                    <a:lumMod val="75000"/>
                  </a:schemeClr>
                </a:solidFill>
              </a:rPr>
              <a:t>Belonging</a:t>
            </a:r>
            <a:endParaRPr lang="en-US" sz="3200" b="1" dirty="0">
              <a:solidFill>
                <a:schemeClr val="bg2">
                  <a:lumMod val="75000"/>
                </a:schemeClr>
              </a:solidFill>
            </a:endParaRPr>
          </a:p>
        </p:txBody>
      </p:sp>
      <p:sp>
        <p:nvSpPr>
          <p:cNvPr id="4" name="Explosion 2 3"/>
          <p:cNvSpPr/>
          <p:nvPr/>
        </p:nvSpPr>
        <p:spPr>
          <a:xfrm>
            <a:off x="-191069" y="-116010"/>
            <a:ext cx="6291618" cy="3432415"/>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Power</a:t>
            </a:r>
            <a:endParaRPr lang="en-US" sz="3200" b="1" dirty="0"/>
          </a:p>
        </p:txBody>
      </p:sp>
      <p:sp>
        <p:nvSpPr>
          <p:cNvPr id="8" name="Teardrop 7"/>
          <p:cNvSpPr/>
          <p:nvPr/>
        </p:nvSpPr>
        <p:spPr>
          <a:xfrm>
            <a:off x="95534" y="4097520"/>
            <a:ext cx="4064758" cy="2671759"/>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Fun</a:t>
            </a:r>
            <a:endParaRPr lang="en-US" sz="3200" b="1" dirty="0"/>
          </a:p>
        </p:txBody>
      </p:sp>
      <p:sp>
        <p:nvSpPr>
          <p:cNvPr id="9" name="Oval 8"/>
          <p:cNvSpPr/>
          <p:nvPr/>
        </p:nvSpPr>
        <p:spPr>
          <a:xfrm>
            <a:off x="7130955" y="0"/>
            <a:ext cx="3766781" cy="262719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Freedom</a:t>
            </a:r>
            <a:endParaRPr lang="en-US" sz="2800" b="1" dirty="0"/>
          </a:p>
        </p:txBody>
      </p:sp>
    </p:spTree>
    <p:extLst>
      <p:ext uri="{BB962C8B-B14F-4D97-AF65-F5344CB8AC3E}">
        <p14:creationId xmlns:p14="http://schemas.microsoft.com/office/powerpoint/2010/main" val="155583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a:t>
            </a:r>
            <a:endParaRPr lang="en-US" dirty="0"/>
          </a:p>
        </p:txBody>
      </p:sp>
      <p:sp>
        <p:nvSpPr>
          <p:cNvPr id="3" name="Content Placeholder 2"/>
          <p:cNvSpPr>
            <a:spLocks noGrp="1"/>
          </p:cNvSpPr>
          <p:nvPr>
            <p:ph idx="1"/>
          </p:nvPr>
        </p:nvSpPr>
        <p:spPr/>
        <p:txBody>
          <a:bodyPr/>
          <a:lstStyle/>
          <a:p>
            <a:r>
              <a:rPr lang="en-US" dirty="0" smtClean="0"/>
              <a:t>Create learning experiences so they are fun, creative, relevant, and meaningful</a:t>
            </a:r>
          </a:p>
          <a:p>
            <a:r>
              <a:rPr lang="en-US" dirty="0" smtClean="0"/>
              <a:t>Welcome physical activity; incorporate it into your curriculum</a:t>
            </a:r>
          </a:p>
          <a:p>
            <a:r>
              <a:rPr lang="en-US" dirty="0" smtClean="0"/>
              <a:t>Allow and expect laughter and talking between peers</a:t>
            </a:r>
          </a:p>
          <a:p>
            <a:r>
              <a:rPr lang="en-US" dirty="0" smtClean="0"/>
              <a:t>Give students a wide variety of choices in extracurricular activities</a:t>
            </a:r>
          </a:p>
          <a:p>
            <a:r>
              <a:rPr lang="en-US" dirty="0" smtClean="0"/>
              <a:t>Include student interests in your planning process</a:t>
            </a:r>
            <a:endParaRPr lang="en-US" dirty="0"/>
          </a:p>
        </p:txBody>
      </p:sp>
    </p:spTree>
    <p:extLst>
      <p:ext uri="{BB962C8B-B14F-4D97-AF65-F5344CB8AC3E}">
        <p14:creationId xmlns:p14="http://schemas.microsoft.com/office/powerpoint/2010/main" val="4805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Culturally Responsive Classrooms</a:t>
            </a:r>
            <a:endParaRPr lang="en-US" dirty="0"/>
          </a:p>
        </p:txBody>
      </p:sp>
      <p:sp>
        <p:nvSpPr>
          <p:cNvPr id="3" name="Content Placeholder 2"/>
          <p:cNvSpPr>
            <a:spLocks noGrp="1"/>
          </p:cNvSpPr>
          <p:nvPr>
            <p:ph idx="1"/>
          </p:nvPr>
        </p:nvSpPr>
        <p:spPr/>
        <p:txBody>
          <a:bodyPr/>
          <a:lstStyle/>
          <a:p>
            <a:r>
              <a:rPr lang="en-US" dirty="0" smtClean="0"/>
              <a:t>Use text from diverse cultures</a:t>
            </a:r>
          </a:p>
          <a:p>
            <a:pPr lvl="1"/>
            <a:r>
              <a:rPr lang="en-US" dirty="0" smtClean="0"/>
              <a:t>These are not only textbooks</a:t>
            </a:r>
          </a:p>
          <a:p>
            <a:pPr lvl="1"/>
            <a:r>
              <a:rPr lang="en-US" dirty="0" smtClean="0"/>
              <a:t>This includes trade books and magazines/periodicals from various cultures</a:t>
            </a:r>
          </a:p>
          <a:p>
            <a:r>
              <a:rPr lang="en-US" dirty="0" smtClean="0"/>
              <a:t>Maintain current and relevant bulletin boards</a:t>
            </a:r>
          </a:p>
          <a:p>
            <a:pPr lvl="1"/>
            <a:r>
              <a:rPr lang="en-US" dirty="0" smtClean="0"/>
              <a:t>Consider allowing students to plan and maintain these</a:t>
            </a:r>
          </a:p>
          <a:p>
            <a:r>
              <a:rPr lang="en-US" dirty="0" smtClean="0"/>
              <a:t>Include student-made posters and artifacts</a:t>
            </a:r>
          </a:p>
          <a:p>
            <a:r>
              <a:rPr lang="en-US" dirty="0" smtClean="0"/>
              <a:t>Use cooperative learning groups for at least some of your activities</a:t>
            </a:r>
          </a:p>
          <a:p>
            <a:r>
              <a:rPr lang="en-US" dirty="0" smtClean="0"/>
              <a:t>Included guided and informal discussions as well</a:t>
            </a:r>
          </a:p>
          <a:p>
            <a:r>
              <a:rPr lang="en-US" dirty="0" smtClean="0"/>
              <a:t>Incorporate interdisciplinary and/or cross-cultural themes and units</a:t>
            </a:r>
            <a:endParaRPr lang="en-US" dirty="0"/>
          </a:p>
        </p:txBody>
      </p:sp>
    </p:spTree>
    <p:extLst>
      <p:ext uri="{BB962C8B-B14F-4D97-AF65-F5344CB8AC3E}">
        <p14:creationId xmlns:p14="http://schemas.microsoft.com/office/powerpoint/2010/main" val="281392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17452" y="1107831"/>
            <a:ext cx="9982200" cy="4572000"/>
          </a:xfrm>
        </p:spPr>
        <p:txBody>
          <a:bodyPr>
            <a:normAutofit/>
          </a:bodyPr>
          <a:lstStyle/>
          <a:p>
            <a:pPr marL="0" indent="0" algn="ctr">
              <a:buNone/>
            </a:pPr>
            <a:r>
              <a:rPr lang="en-US" sz="2800" dirty="0"/>
              <a:t>Y</a:t>
            </a:r>
            <a:r>
              <a:rPr lang="en-US" sz="2800" dirty="0" smtClean="0"/>
              <a:t>our learning environment should be representative of the cultures and backgrounds of the students included in it</a:t>
            </a:r>
            <a:br>
              <a:rPr lang="en-US" sz="2800" dirty="0" smtClean="0"/>
            </a:br>
            <a:r>
              <a:rPr lang="en-US" sz="2800" dirty="0" smtClean="0"/>
              <a:t>            - </a:t>
            </a:r>
            <a:r>
              <a:rPr lang="en-US" dirty="0" smtClean="0"/>
              <a:t>Clark, 2011</a:t>
            </a:r>
            <a:endParaRPr lang="en-US" dirty="0"/>
          </a:p>
        </p:txBody>
      </p:sp>
    </p:spTree>
    <p:extLst>
      <p:ext uri="{BB962C8B-B14F-4D97-AF65-F5344CB8AC3E}">
        <p14:creationId xmlns:p14="http://schemas.microsoft.com/office/powerpoint/2010/main" val="346122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Culturally Responsive Teachers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631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Culturally Responsive Teachers . . .</a:t>
            </a:r>
            <a:endParaRPr lang="en-US" dirty="0"/>
          </a:p>
        </p:txBody>
      </p:sp>
      <p:sp>
        <p:nvSpPr>
          <p:cNvPr id="3" name="Content Placeholder 2"/>
          <p:cNvSpPr>
            <a:spLocks noGrp="1"/>
          </p:cNvSpPr>
          <p:nvPr>
            <p:ph idx="1"/>
          </p:nvPr>
        </p:nvSpPr>
        <p:spPr/>
        <p:txBody>
          <a:bodyPr/>
          <a:lstStyle/>
          <a:p>
            <a:r>
              <a:rPr lang="en-US" dirty="0" smtClean="0"/>
              <a:t>Hold all students to high standards</a:t>
            </a:r>
          </a:p>
          <a:p>
            <a:r>
              <a:rPr lang="en-US" dirty="0" smtClean="0"/>
              <a:t>Make learning challenging</a:t>
            </a:r>
          </a:p>
          <a:p>
            <a:r>
              <a:rPr lang="en-US" dirty="0" smtClean="0"/>
              <a:t>Engage all students</a:t>
            </a:r>
          </a:p>
          <a:p>
            <a:r>
              <a:rPr lang="en-US" dirty="0" smtClean="0"/>
              <a:t>Have an understanding of and incorporate students’ various cultural backgrounds</a:t>
            </a:r>
          </a:p>
          <a:p>
            <a:r>
              <a:rPr lang="en-US" dirty="0" smtClean="0"/>
              <a:t>Make connections between the classroom and the world beyond	</a:t>
            </a:r>
            <a:br>
              <a:rPr lang="en-US" dirty="0" smtClean="0"/>
            </a:br>
            <a:r>
              <a:rPr lang="en-US" dirty="0" smtClean="0"/>
              <a:t/>
            </a:r>
            <a:br>
              <a:rPr lang="en-US" dirty="0" smtClean="0"/>
            </a:br>
            <a:r>
              <a:rPr lang="en-US" dirty="0"/>
              <a:t> </a:t>
            </a:r>
            <a:r>
              <a:rPr lang="en-US" dirty="0" smtClean="0"/>
              <a:t>           - Barnes, 2006</a:t>
            </a:r>
          </a:p>
          <a:p>
            <a:endParaRPr lang="en-US" dirty="0"/>
          </a:p>
        </p:txBody>
      </p:sp>
    </p:spTree>
    <p:extLst>
      <p:ext uri="{BB962C8B-B14F-4D97-AF65-F5344CB8AC3E}">
        <p14:creationId xmlns:p14="http://schemas.microsoft.com/office/powerpoint/2010/main" val="67565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Culturally Responsive Teachers . . . (cont.)</a:t>
            </a:r>
            <a:endParaRPr lang="en-US" dirty="0"/>
          </a:p>
        </p:txBody>
      </p:sp>
      <p:sp>
        <p:nvSpPr>
          <p:cNvPr id="3" name="Content Placeholder 2"/>
          <p:cNvSpPr>
            <a:spLocks noGrp="1"/>
          </p:cNvSpPr>
          <p:nvPr>
            <p:ph idx="1"/>
          </p:nvPr>
        </p:nvSpPr>
        <p:spPr/>
        <p:txBody>
          <a:bodyPr>
            <a:normAutofit/>
          </a:bodyPr>
          <a:lstStyle/>
          <a:p>
            <a:r>
              <a:rPr lang="en-US" dirty="0" smtClean="0"/>
              <a:t>Provide a learning environment inclusive of diverse learning needs and styles</a:t>
            </a:r>
          </a:p>
          <a:p>
            <a:r>
              <a:rPr lang="en-US" dirty="0" smtClean="0"/>
              <a:t>Provide an environment free from prejudice and stereotyping</a:t>
            </a:r>
          </a:p>
          <a:p>
            <a:r>
              <a:rPr lang="en-US" dirty="0" smtClean="0"/>
              <a:t>Involve parents and other individuals/groups from the wider community into the life of the school and their classroom</a:t>
            </a:r>
          </a:p>
          <a:p>
            <a:r>
              <a:rPr lang="en-US" dirty="0" smtClean="0"/>
              <a:t>Ensure school policy reflects a commitment to supporting a culturally inclusive curriculum</a:t>
            </a:r>
            <a:br>
              <a:rPr lang="en-US" dirty="0" smtClean="0"/>
            </a:br>
            <a:r>
              <a:rPr lang="en-US" dirty="0" smtClean="0"/>
              <a:t>            - </a:t>
            </a:r>
            <a:r>
              <a:rPr lang="en-US" sz="1800" dirty="0" smtClean="0"/>
              <a:t>(Willis-</a:t>
            </a:r>
            <a:r>
              <a:rPr lang="en-US" sz="1800" dirty="0" err="1" smtClean="0"/>
              <a:t>Darpoh</a:t>
            </a:r>
            <a:r>
              <a:rPr lang="en-US" sz="1800" dirty="0" smtClean="0"/>
              <a:t>, 2013)</a:t>
            </a:r>
          </a:p>
          <a:p>
            <a:endParaRPr lang="en-US" dirty="0"/>
          </a:p>
        </p:txBody>
      </p:sp>
    </p:spTree>
    <p:extLst>
      <p:ext uri="{BB962C8B-B14F-4D97-AF65-F5344CB8AC3E}">
        <p14:creationId xmlns:p14="http://schemas.microsoft.com/office/powerpoint/2010/main" val="429009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Culturally Responsive Teaching Strategies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78422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Culturally Responsive Teaching Strategies</a:t>
            </a:r>
            <a:endParaRPr lang="en-US" dirty="0"/>
          </a:p>
        </p:txBody>
      </p:sp>
      <p:sp>
        <p:nvSpPr>
          <p:cNvPr id="5" name="Content Placeholder 4"/>
          <p:cNvSpPr>
            <a:spLocks noGrp="1"/>
          </p:cNvSpPr>
          <p:nvPr>
            <p:ph idx="1"/>
          </p:nvPr>
        </p:nvSpPr>
        <p:spPr/>
        <p:txBody>
          <a:bodyPr>
            <a:normAutofit/>
          </a:bodyPr>
          <a:lstStyle/>
          <a:p>
            <a:r>
              <a:rPr lang="en-US" dirty="0" smtClean="0"/>
              <a:t>Essential elements to be considered: </a:t>
            </a:r>
            <a:endParaRPr lang="en-US" dirty="0"/>
          </a:p>
          <a:p>
            <a:pPr lvl="1"/>
            <a:r>
              <a:rPr lang="en-US" dirty="0" smtClean="0"/>
              <a:t>Values </a:t>
            </a:r>
            <a:endParaRPr lang="en-US" dirty="0"/>
          </a:p>
          <a:p>
            <a:pPr lvl="1"/>
            <a:r>
              <a:rPr lang="en-US" dirty="0" smtClean="0"/>
              <a:t>Communication </a:t>
            </a:r>
            <a:r>
              <a:rPr lang="en-US" dirty="0"/>
              <a:t>s</a:t>
            </a:r>
            <a:r>
              <a:rPr lang="en-US" dirty="0" smtClean="0"/>
              <a:t>tyles </a:t>
            </a:r>
            <a:endParaRPr lang="en-US" dirty="0"/>
          </a:p>
          <a:p>
            <a:pPr lvl="1"/>
            <a:r>
              <a:rPr lang="en-US" dirty="0" smtClean="0"/>
              <a:t>Learning </a:t>
            </a:r>
            <a:r>
              <a:rPr lang="en-US" dirty="0"/>
              <a:t>s</a:t>
            </a:r>
            <a:r>
              <a:rPr lang="en-US" dirty="0" smtClean="0"/>
              <a:t>tyles </a:t>
            </a:r>
            <a:endParaRPr lang="en-US" dirty="0"/>
          </a:p>
          <a:p>
            <a:pPr lvl="1"/>
            <a:r>
              <a:rPr lang="en-US" dirty="0" smtClean="0"/>
              <a:t>Contributions </a:t>
            </a:r>
            <a:endParaRPr lang="en-US" dirty="0"/>
          </a:p>
          <a:p>
            <a:pPr lvl="1"/>
            <a:r>
              <a:rPr lang="en-US" dirty="0" smtClean="0"/>
              <a:t>Social </a:t>
            </a:r>
            <a:r>
              <a:rPr lang="en-US" dirty="0"/>
              <a:t>p</a:t>
            </a:r>
            <a:r>
              <a:rPr lang="en-US" dirty="0" smtClean="0"/>
              <a:t>roblems </a:t>
            </a:r>
            <a:endParaRPr lang="en-US" dirty="0"/>
          </a:p>
          <a:p>
            <a:pPr lvl="1"/>
            <a:r>
              <a:rPr lang="en-US" dirty="0" smtClean="0"/>
              <a:t>Levels </a:t>
            </a:r>
            <a:r>
              <a:rPr lang="en-US" dirty="0"/>
              <a:t>of </a:t>
            </a:r>
            <a:r>
              <a:rPr lang="en-US" dirty="0" smtClean="0"/>
              <a:t>identity </a:t>
            </a:r>
            <a:r>
              <a:rPr lang="en-US" dirty="0"/>
              <a:t>d</a:t>
            </a:r>
            <a:r>
              <a:rPr lang="en-US" dirty="0" smtClean="0"/>
              <a:t>evelopment and affiliation </a:t>
            </a:r>
            <a:endParaRPr lang="en-US" dirty="0"/>
          </a:p>
        </p:txBody>
      </p:sp>
    </p:spTree>
    <p:extLst>
      <p:ext uri="{BB962C8B-B14F-4D97-AF65-F5344CB8AC3E}">
        <p14:creationId xmlns:p14="http://schemas.microsoft.com/office/powerpoint/2010/main" val="301682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Reciprocal Questioning</a:t>
            </a:r>
            <a:endParaRPr lang="en-US" dirty="0"/>
          </a:p>
        </p:txBody>
      </p:sp>
      <p:sp>
        <p:nvSpPr>
          <p:cNvPr id="3" name="Content Placeholder 2"/>
          <p:cNvSpPr>
            <a:spLocks noGrp="1"/>
          </p:cNvSpPr>
          <p:nvPr>
            <p:ph idx="1"/>
          </p:nvPr>
        </p:nvSpPr>
        <p:spPr/>
        <p:txBody>
          <a:bodyPr/>
          <a:lstStyle/>
          <a:p>
            <a:r>
              <a:rPr lang="en-US" dirty="0" smtClean="0"/>
              <a:t>This is a student-centered </a:t>
            </a:r>
            <a:r>
              <a:rPr lang="en-US" dirty="0"/>
              <a:t>approach where </a:t>
            </a:r>
            <a:r>
              <a:rPr lang="en-US" dirty="0" smtClean="0"/>
              <a:t>they </a:t>
            </a:r>
            <a:r>
              <a:rPr lang="en-US" dirty="0"/>
              <a:t>formulate their own list of questions about a reading </a:t>
            </a:r>
            <a:r>
              <a:rPr lang="en-US" dirty="0" smtClean="0"/>
              <a:t>selection</a:t>
            </a:r>
            <a:endParaRPr lang="en-US" dirty="0"/>
          </a:p>
          <a:p>
            <a:r>
              <a:rPr lang="en-US" dirty="0" smtClean="0"/>
              <a:t>It develops higher-ordered </a:t>
            </a:r>
            <a:r>
              <a:rPr lang="en-US" dirty="0"/>
              <a:t>cognitive abilities </a:t>
            </a:r>
          </a:p>
          <a:p>
            <a:r>
              <a:rPr lang="en-US" dirty="0" smtClean="0"/>
              <a:t>It includes </a:t>
            </a:r>
            <a:r>
              <a:rPr lang="en-US" dirty="0"/>
              <a:t>shared learning through discovery (i.e. math, science), reading, discussion, </a:t>
            </a:r>
            <a:r>
              <a:rPr lang="en-US" dirty="0" smtClean="0"/>
              <a:t>and </a:t>
            </a:r>
            <a:r>
              <a:rPr lang="en-US" dirty="0"/>
              <a:t>questioning </a:t>
            </a:r>
          </a:p>
        </p:txBody>
      </p:sp>
    </p:spTree>
    <p:extLst>
      <p:ext uri="{BB962C8B-B14F-4D97-AF65-F5344CB8AC3E}">
        <p14:creationId xmlns:p14="http://schemas.microsoft.com/office/powerpoint/2010/main" val="203344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Think-Aloud</a:t>
            </a:r>
            <a:endParaRPr lang="en-US" dirty="0"/>
          </a:p>
        </p:txBody>
      </p:sp>
      <p:sp>
        <p:nvSpPr>
          <p:cNvPr id="3" name="Content Placeholder 2"/>
          <p:cNvSpPr>
            <a:spLocks noGrp="1"/>
          </p:cNvSpPr>
          <p:nvPr>
            <p:ph idx="1"/>
          </p:nvPr>
        </p:nvSpPr>
        <p:spPr/>
        <p:txBody>
          <a:bodyPr/>
          <a:lstStyle/>
          <a:p>
            <a:r>
              <a:rPr lang="en-US" dirty="0" smtClean="0"/>
              <a:t>Teacher </a:t>
            </a:r>
            <a:r>
              <a:rPr lang="en-US" dirty="0"/>
              <a:t>reads a passage and “talks through” </a:t>
            </a:r>
            <a:r>
              <a:rPr lang="en-US" dirty="0" smtClean="0"/>
              <a:t>his/her </a:t>
            </a:r>
            <a:r>
              <a:rPr lang="en-US" dirty="0"/>
              <a:t>cognitive processes for the </a:t>
            </a:r>
            <a:r>
              <a:rPr lang="en-US" dirty="0" smtClean="0"/>
              <a:t>students </a:t>
            </a:r>
            <a:endParaRPr lang="en-US" dirty="0"/>
          </a:p>
          <a:p>
            <a:r>
              <a:rPr lang="en-US" dirty="0" smtClean="0"/>
              <a:t>This shows the students </a:t>
            </a:r>
            <a:r>
              <a:rPr lang="en-US" dirty="0"/>
              <a:t>how to ask themselves questions as they develop comprehension of </a:t>
            </a:r>
            <a:r>
              <a:rPr lang="en-US" dirty="0" smtClean="0"/>
              <a:t>texts.</a:t>
            </a:r>
            <a:endParaRPr lang="en-US" dirty="0"/>
          </a:p>
          <a:p>
            <a:r>
              <a:rPr lang="en-US" dirty="0" smtClean="0"/>
              <a:t>It highlights what </a:t>
            </a:r>
            <a:r>
              <a:rPr lang="en-US" dirty="0"/>
              <a:t>to </a:t>
            </a:r>
            <a:r>
              <a:rPr lang="en-US" dirty="0" smtClean="0"/>
              <a:t>do; </a:t>
            </a:r>
            <a:r>
              <a:rPr lang="en-US" dirty="0"/>
              <a:t>why, how and when </a:t>
            </a:r>
            <a:r>
              <a:rPr lang="en-US" dirty="0" smtClean="0"/>
              <a:t>to use it; takes </a:t>
            </a:r>
            <a:r>
              <a:rPr lang="en-US" dirty="0"/>
              <a:t>advantage of the benefits of modeling </a:t>
            </a:r>
          </a:p>
        </p:txBody>
      </p:sp>
    </p:spTree>
    <p:extLst>
      <p:ext uri="{BB962C8B-B14F-4D97-AF65-F5344CB8AC3E}">
        <p14:creationId xmlns:p14="http://schemas.microsoft.com/office/powerpoint/2010/main" val="161642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Interdisciplinary Units</a:t>
            </a:r>
            <a:endParaRPr lang="en-US" dirty="0"/>
          </a:p>
        </p:txBody>
      </p:sp>
      <p:sp>
        <p:nvSpPr>
          <p:cNvPr id="3" name="Content Placeholder 2"/>
          <p:cNvSpPr>
            <a:spLocks noGrp="1"/>
          </p:cNvSpPr>
          <p:nvPr>
            <p:ph idx="1"/>
          </p:nvPr>
        </p:nvSpPr>
        <p:spPr/>
        <p:txBody>
          <a:bodyPr/>
          <a:lstStyle/>
          <a:p>
            <a:r>
              <a:rPr lang="en-US" dirty="0" smtClean="0"/>
              <a:t>These connect </a:t>
            </a:r>
            <a:r>
              <a:rPr lang="en-US" dirty="0"/>
              <a:t>content area learning with culturally diverse learning activities </a:t>
            </a:r>
          </a:p>
          <a:p>
            <a:r>
              <a:rPr lang="en-US" dirty="0" smtClean="0"/>
              <a:t>They are designed </a:t>
            </a:r>
            <a:r>
              <a:rPr lang="en-US" dirty="0"/>
              <a:t>around cross-curricular </a:t>
            </a:r>
            <a:r>
              <a:rPr lang="en-US" dirty="0" smtClean="0"/>
              <a:t>connectedness</a:t>
            </a:r>
          </a:p>
          <a:p>
            <a:r>
              <a:rPr lang="en-US" dirty="0"/>
              <a:t>S</a:t>
            </a:r>
            <a:r>
              <a:rPr lang="en-US" dirty="0" smtClean="0"/>
              <a:t>tudents </a:t>
            </a:r>
            <a:r>
              <a:rPr lang="en-US" dirty="0"/>
              <a:t>participating in </a:t>
            </a:r>
            <a:r>
              <a:rPr lang="en-US" dirty="0" smtClean="0"/>
              <a:t>meaningful ways:</a:t>
            </a:r>
          </a:p>
          <a:p>
            <a:pPr lvl="1"/>
            <a:r>
              <a:rPr lang="en-US" dirty="0" smtClean="0"/>
              <a:t>Reading</a:t>
            </a:r>
          </a:p>
          <a:p>
            <a:pPr lvl="1"/>
            <a:r>
              <a:rPr lang="en-US" dirty="0" smtClean="0"/>
              <a:t>Writing</a:t>
            </a:r>
          </a:p>
          <a:p>
            <a:pPr lvl="1"/>
            <a:r>
              <a:rPr lang="en-US" dirty="0" smtClean="0"/>
              <a:t>Computations</a:t>
            </a:r>
          </a:p>
          <a:p>
            <a:pPr lvl="1"/>
            <a:r>
              <a:rPr lang="en-US" dirty="0" smtClean="0"/>
              <a:t>Listening</a:t>
            </a:r>
          </a:p>
          <a:p>
            <a:pPr lvl="1"/>
            <a:r>
              <a:rPr lang="en-US" dirty="0" smtClean="0"/>
              <a:t>Speaking</a:t>
            </a:r>
            <a:endParaRPr lang="en-US" dirty="0"/>
          </a:p>
          <a:p>
            <a:r>
              <a:rPr lang="en-US" dirty="0" smtClean="0"/>
              <a:t>They emphasize </a:t>
            </a:r>
            <a:r>
              <a:rPr lang="en-US" dirty="0"/>
              <a:t>explicit connections among </a:t>
            </a:r>
            <a:r>
              <a:rPr lang="en-US" dirty="0" smtClean="0"/>
              <a:t>the content </a:t>
            </a:r>
            <a:r>
              <a:rPr lang="en-US" dirty="0"/>
              <a:t>areas </a:t>
            </a:r>
          </a:p>
          <a:p>
            <a:endParaRPr lang="en-US" dirty="0"/>
          </a:p>
        </p:txBody>
      </p:sp>
    </p:spTree>
    <p:extLst>
      <p:ext uri="{BB962C8B-B14F-4D97-AF65-F5344CB8AC3E}">
        <p14:creationId xmlns:p14="http://schemas.microsoft.com/office/powerpoint/2010/main" val="24550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Scaffolding</a:t>
            </a:r>
            <a:endParaRPr lang="en-US" dirty="0"/>
          </a:p>
        </p:txBody>
      </p:sp>
      <p:sp>
        <p:nvSpPr>
          <p:cNvPr id="3" name="Content Placeholder 2"/>
          <p:cNvSpPr>
            <a:spLocks noGrp="1"/>
          </p:cNvSpPr>
          <p:nvPr>
            <p:ph idx="1"/>
          </p:nvPr>
        </p:nvSpPr>
        <p:spPr/>
        <p:txBody>
          <a:bodyPr/>
          <a:lstStyle/>
          <a:p>
            <a:r>
              <a:rPr lang="en-US" dirty="0" smtClean="0"/>
              <a:t>The teacher </a:t>
            </a:r>
            <a:r>
              <a:rPr lang="en-US" dirty="0"/>
              <a:t>determines </a:t>
            </a:r>
            <a:r>
              <a:rPr lang="en-US" dirty="0" smtClean="0"/>
              <a:t>the difference </a:t>
            </a:r>
            <a:r>
              <a:rPr lang="en-US" dirty="0"/>
              <a:t>between what students can accomplish independently and the learning that needs to be supported </a:t>
            </a:r>
          </a:p>
          <a:p>
            <a:r>
              <a:rPr lang="en-US" dirty="0" smtClean="0"/>
              <a:t>The teacher then </a:t>
            </a:r>
            <a:r>
              <a:rPr lang="en-US" dirty="0"/>
              <a:t>designs instruction </a:t>
            </a:r>
            <a:r>
              <a:rPr lang="en-US" dirty="0" smtClean="0"/>
              <a:t>providing </a:t>
            </a:r>
            <a:r>
              <a:rPr lang="en-US" dirty="0"/>
              <a:t>just enough scaffolding for students to be able to participate in tasks that are currently beyond their </a:t>
            </a:r>
            <a:r>
              <a:rPr lang="en-US" dirty="0" smtClean="0"/>
              <a:t>reach</a:t>
            </a:r>
            <a:r>
              <a:rPr lang="en-US" dirty="0"/>
              <a:t> </a:t>
            </a:r>
            <a:r>
              <a:rPr lang="en-US" dirty="0" smtClean="0"/>
              <a:t>when working independently</a:t>
            </a:r>
            <a:endParaRPr lang="en-US" dirty="0"/>
          </a:p>
          <a:p>
            <a:r>
              <a:rPr lang="en-US" dirty="0" smtClean="0"/>
              <a:t>Over </a:t>
            </a:r>
            <a:r>
              <a:rPr lang="en-US" dirty="0"/>
              <a:t>time, difficult tasks become more attainable for the </a:t>
            </a:r>
            <a:r>
              <a:rPr lang="en-US" dirty="0" smtClean="0"/>
              <a:t>learner; </a:t>
            </a:r>
            <a:r>
              <a:rPr lang="en-US" dirty="0"/>
              <a:t>the teacher </a:t>
            </a:r>
            <a:r>
              <a:rPr lang="en-US" dirty="0" smtClean="0"/>
              <a:t>then introduces </a:t>
            </a:r>
            <a:r>
              <a:rPr lang="en-US" dirty="0"/>
              <a:t>more difficult </a:t>
            </a:r>
            <a:r>
              <a:rPr lang="en-US" dirty="0" smtClean="0"/>
              <a:t>tasks</a:t>
            </a:r>
            <a:endParaRPr lang="en-US" dirty="0"/>
          </a:p>
          <a:p>
            <a:endParaRPr lang="en-US" dirty="0"/>
          </a:p>
        </p:txBody>
      </p:sp>
    </p:spTree>
    <p:extLst>
      <p:ext uri="{BB962C8B-B14F-4D97-AF65-F5344CB8AC3E}">
        <p14:creationId xmlns:p14="http://schemas.microsoft.com/office/powerpoint/2010/main" val="209163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Involving All Students in Construction of Knowledge</a:t>
            </a:r>
            <a:endParaRPr lang="en-US" dirty="0"/>
          </a:p>
        </p:txBody>
      </p:sp>
      <p:sp>
        <p:nvSpPr>
          <p:cNvPr id="3" name="Content Placeholder 2"/>
          <p:cNvSpPr>
            <a:spLocks noGrp="1"/>
          </p:cNvSpPr>
          <p:nvPr>
            <p:ph idx="1"/>
          </p:nvPr>
        </p:nvSpPr>
        <p:spPr/>
        <p:txBody>
          <a:bodyPr/>
          <a:lstStyle/>
          <a:p>
            <a:r>
              <a:rPr lang="en-US" dirty="0" smtClean="0"/>
              <a:t>Inquiry projects</a:t>
            </a:r>
          </a:p>
          <a:p>
            <a:r>
              <a:rPr lang="en-US" dirty="0" smtClean="0"/>
              <a:t>Having students working collaboratively in small groups of mixed ability</a:t>
            </a:r>
          </a:p>
          <a:p>
            <a:r>
              <a:rPr lang="en-US" dirty="0" smtClean="0"/>
              <a:t>Authentic dialogues</a:t>
            </a:r>
          </a:p>
          <a:p>
            <a:r>
              <a:rPr lang="en-US" dirty="0" smtClean="0"/>
              <a:t>Having students assume increasing responsibility for their learning</a:t>
            </a:r>
            <a:r>
              <a:rPr lang="en-US" dirty="0"/>
              <a:t/>
            </a:r>
            <a:br>
              <a:rPr lang="en-US" dirty="0"/>
            </a:br>
            <a:r>
              <a:rPr lang="en-US" dirty="0" smtClean="0"/>
              <a:t>            - </a:t>
            </a:r>
            <a:r>
              <a:rPr lang="en-US" sz="1800" dirty="0" err="1" smtClean="0"/>
              <a:t>Villegos</a:t>
            </a:r>
            <a:r>
              <a:rPr lang="en-US" sz="1800" dirty="0" smtClean="0"/>
              <a:t> &amp; Lucas, 2003</a:t>
            </a:r>
          </a:p>
        </p:txBody>
      </p:sp>
    </p:spTree>
    <p:extLst>
      <p:ext uri="{BB962C8B-B14F-4D97-AF65-F5344CB8AC3E}">
        <p14:creationId xmlns:p14="http://schemas.microsoft.com/office/powerpoint/2010/main" val="367780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11348" y="995289"/>
            <a:ext cx="9982200" cy="4572000"/>
          </a:xfrm>
        </p:spPr>
        <p:txBody>
          <a:bodyPr>
            <a:normAutofit/>
          </a:bodyPr>
          <a:lstStyle/>
          <a:p>
            <a:pPr marL="0" indent="0" algn="ctr">
              <a:buNone/>
            </a:pPr>
            <a:r>
              <a:rPr lang="en-US" sz="2800" dirty="0" smtClean="0"/>
              <a:t>Now ask yourself if what you have just learned about culturally sensitive classroom management is really all that different from what you have learned thus far in this course?  Just something to ponder . . .</a:t>
            </a:r>
          </a:p>
        </p:txBody>
      </p:sp>
    </p:spTree>
    <p:extLst>
      <p:ext uri="{BB962C8B-B14F-4D97-AF65-F5344CB8AC3E}">
        <p14:creationId xmlns:p14="http://schemas.microsoft.com/office/powerpoint/2010/main" val="294508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Exploring Your Beliefs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2750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Consciously watch the following video . . .</a:t>
            </a:r>
            <a:endParaRPr lang="en-US" dirty="0"/>
          </a:p>
        </p:txBody>
      </p:sp>
      <p:pic>
        <p:nvPicPr>
          <p:cNvPr id="6" name="sgtinODaW78"/>
          <p:cNvPicPr>
            <a:picLocks noGrp="1" noRot="1" noChangeAspect="1"/>
          </p:cNvPicPr>
          <p:nvPr>
            <p:ph idx="1"/>
            <a:videoFile r:link="rId1"/>
          </p:nvPr>
        </p:nvPicPr>
        <p:blipFill>
          <a:blip r:embed="rId3"/>
          <a:stretch>
            <a:fillRect/>
          </a:stretch>
        </p:blipFill>
        <p:spPr>
          <a:xfrm>
            <a:off x="1104900" y="1355530"/>
            <a:ext cx="8390792" cy="4719821"/>
          </a:xfrm>
          <a:prstGeom prst="rect">
            <a:avLst/>
          </a:prstGeom>
        </p:spPr>
      </p:pic>
      <p:sp>
        <p:nvSpPr>
          <p:cNvPr id="7" name="TextBox 6"/>
          <p:cNvSpPr txBox="1"/>
          <p:nvPr/>
        </p:nvSpPr>
        <p:spPr>
          <a:xfrm>
            <a:off x="1034561" y="6075351"/>
            <a:ext cx="8531469" cy="923330"/>
          </a:xfrm>
          <a:prstGeom prst="rect">
            <a:avLst/>
          </a:prstGeom>
          <a:noFill/>
        </p:spPr>
        <p:txBody>
          <a:bodyPr wrap="square" rtlCol="0">
            <a:spAutoFit/>
          </a:bodyPr>
          <a:lstStyle/>
          <a:p>
            <a:pPr marL="461963" indent="-461963"/>
            <a:r>
              <a:rPr lang="en-US" dirty="0"/>
              <a:t>Crum, M. (</a:t>
            </a:r>
            <a:r>
              <a:rPr lang="en-US" dirty="0" smtClean="0"/>
              <a:t>2015, June 17). </a:t>
            </a:r>
            <a:r>
              <a:rPr lang="en-US" i="1" dirty="0"/>
              <a:t>A tale of two teachers | Melissa Crum | </a:t>
            </a:r>
            <a:r>
              <a:rPr lang="en-US" i="1" dirty="0" err="1" smtClean="0"/>
              <a:t>TEDxColumbusWomen</a:t>
            </a:r>
            <a:r>
              <a:rPr lang="en-US" i="1" dirty="0" smtClean="0"/>
              <a:t> </a:t>
            </a:r>
            <a:r>
              <a:rPr lang="en-US" dirty="0" smtClean="0"/>
              <a:t>[Video file]. </a:t>
            </a:r>
            <a:r>
              <a:rPr lang="en-US" dirty="0"/>
              <a:t>Retrieved from https://youtu.be/sgtinODaW78</a:t>
            </a:r>
            <a:endParaRPr lang="en-US" b="1" dirty="0"/>
          </a:p>
        </p:txBody>
      </p:sp>
    </p:spTree>
    <p:extLst>
      <p:ext uri="{BB962C8B-B14F-4D97-AF65-F5344CB8AC3E}">
        <p14:creationId xmlns:p14="http://schemas.microsoft.com/office/powerpoint/2010/main" val="4071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take </a:t>
            </a:r>
            <a:r>
              <a:rPr lang="en-US" dirty="0" smtClean="0"/>
              <a:t>a moment to deeply reflect on what you bring to the classroom . . .</a:t>
            </a:r>
            <a:endParaRPr lang="en-US" dirty="0"/>
          </a:p>
        </p:txBody>
      </p:sp>
      <p:sp>
        <p:nvSpPr>
          <p:cNvPr id="3" name="Content Placeholder 2"/>
          <p:cNvSpPr>
            <a:spLocks noGrp="1"/>
          </p:cNvSpPr>
          <p:nvPr>
            <p:ph idx="1"/>
          </p:nvPr>
        </p:nvSpPr>
        <p:spPr/>
        <p:txBody>
          <a:bodyPr>
            <a:normAutofit/>
          </a:bodyPr>
          <a:lstStyle/>
          <a:p>
            <a:r>
              <a:rPr lang="en-US" dirty="0" smtClean="0"/>
              <a:t>Do you honor culture as a natural and normal part of the community you serve?</a:t>
            </a:r>
          </a:p>
          <a:p>
            <a:r>
              <a:rPr lang="en-US" dirty="0" smtClean="0"/>
              <a:t>Do you recognize and understand the differential and historical treatment accorded to those least well served in our schools?</a:t>
            </a:r>
          </a:p>
          <a:p>
            <a:r>
              <a:rPr lang="en-US" dirty="0" smtClean="0"/>
              <a:t>When working with people whose culture is different from yours, to what extent do you see the person as both an individual and as a member of a cultural group?</a:t>
            </a:r>
          </a:p>
          <a:p>
            <a:r>
              <a:rPr lang="en-US" dirty="0" smtClean="0"/>
              <a:t>Do you recognize and value the differences within the cultural communities you serve?</a:t>
            </a:r>
          </a:p>
          <a:p>
            <a:r>
              <a:rPr lang="en-US" dirty="0" smtClean="0"/>
              <a:t>Do you know and respect the unique needs of cultural groups in the community you serve?</a:t>
            </a:r>
          </a:p>
        </p:txBody>
      </p:sp>
    </p:spTree>
    <p:extLst>
      <p:ext uri="{BB962C8B-B14F-4D97-AF65-F5344CB8AC3E}">
        <p14:creationId xmlns:p14="http://schemas.microsoft.com/office/powerpoint/2010/main" val="211399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 (cont.)</a:t>
            </a:r>
            <a:endParaRPr lang="en-US" dirty="0"/>
          </a:p>
        </p:txBody>
      </p:sp>
      <p:sp>
        <p:nvSpPr>
          <p:cNvPr id="3" name="Content Placeholder 2"/>
          <p:cNvSpPr>
            <a:spLocks noGrp="1"/>
          </p:cNvSpPr>
          <p:nvPr>
            <p:ph idx="1"/>
          </p:nvPr>
        </p:nvSpPr>
        <p:spPr/>
        <p:txBody>
          <a:bodyPr>
            <a:normAutofit/>
          </a:bodyPr>
          <a:lstStyle/>
          <a:p>
            <a:r>
              <a:rPr lang="en-US" dirty="0" smtClean="0"/>
              <a:t>Do you know how cultural groups in your community define family and the manner in which family serves as the primary system of support for students?</a:t>
            </a:r>
          </a:p>
          <a:p>
            <a:r>
              <a:rPr lang="en-US" dirty="0" smtClean="0"/>
              <a:t>Do you recognize and understand the bicultural reality for cultural groups historically not well served in our schools?</a:t>
            </a:r>
          </a:p>
          <a:p>
            <a:r>
              <a:rPr lang="en-US" dirty="0" smtClean="0"/>
              <a:t>Do you recognize your role in acknowledging, adjusting to, and accepting cross-cultural interactions as necessary social and communications dynamics?</a:t>
            </a:r>
          </a:p>
          <a:p>
            <a:r>
              <a:rPr lang="en-US" dirty="0" smtClean="0"/>
              <a:t>Do you incorporate cultural knowledge into educational practices and policy-making?</a:t>
            </a:r>
            <a:endParaRPr lang="en-US" dirty="0"/>
          </a:p>
        </p:txBody>
      </p:sp>
    </p:spTree>
    <p:extLst>
      <p:ext uri="{BB962C8B-B14F-4D97-AF65-F5344CB8AC3E}">
        <p14:creationId xmlns:p14="http://schemas.microsoft.com/office/powerpoint/2010/main" val="373581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0878" y="1177120"/>
            <a:ext cx="9982200" cy="4572000"/>
          </a:xfrm>
        </p:spPr>
        <p:txBody>
          <a:bodyPr>
            <a:normAutofit/>
          </a:bodyPr>
          <a:lstStyle/>
          <a:p>
            <a:pPr marL="0" indent="0" algn="ctr">
              <a:buNone/>
            </a:pPr>
            <a:r>
              <a:rPr lang="en-US" sz="2800" dirty="0" smtClean="0"/>
              <a:t>Before moving on, pause and really consider your own personal position regarding multicultural issues in your classroom and in your philosophy of classroom management.</a:t>
            </a:r>
            <a:endParaRPr lang="en-US" sz="2800" dirty="0"/>
          </a:p>
        </p:txBody>
      </p:sp>
    </p:spTree>
    <p:extLst>
      <p:ext uri="{BB962C8B-B14F-4D97-AF65-F5344CB8AC3E}">
        <p14:creationId xmlns:p14="http://schemas.microsoft.com/office/powerpoint/2010/main" val="64420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first presentation of Module 7, we addressed:</a:t>
            </a:r>
            <a:endParaRPr lang="en-US" dirty="0"/>
          </a:p>
        </p:txBody>
      </p:sp>
      <p:sp>
        <p:nvSpPr>
          <p:cNvPr id="3" name="Content Placeholder 2"/>
          <p:cNvSpPr>
            <a:spLocks noGrp="1"/>
          </p:cNvSpPr>
          <p:nvPr>
            <p:ph idx="1"/>
          </p:nvPr>
        </p:nvSpPr>
        <p:spPr/>
        <p:txBody>
          <a:bodyPr>
            <a:normAutofit/>
          </a:bodyPr>
          <a:lstStyle/>
          <a:p>
            <a:pPr lvl="0"/>
            <a:r>
              <a:rPr lang="en-US" dirty="0" smtClean="0"/>
              <a:t>Culturally responsive teaching</a:t>
            </a:r>
          </a:p>
          <a:p>
            <a:pPr lvl="0"/>
            <a:r>
              <a:rPr lang="en-US" dirty="0" smtClean="0"/>
              <a:t>The culturally responsive classroom</a:t>
            </a:r>
          </a:p>
          <a:p>
            <a:pPr lvl="0"/>
            <a:r>
              <a:rPr lang="en-US" dirty="0" smtClean="0"/>
              <a:t>Culturally responsive teachers</a:t>
            </a:r>
          </a:p>
          <a:p>
            <a:pPr lvl="0"/>
            <a:r>
              <a:rPr lang="en-US" dirty="0" smtClean="0"/>
              <a:t>Culturally responsive teaching strategies</a:t>
            </a:r>
          </a:p>
          <a:p>
            <a:pPr lvl="0"/>
            <a:r>
              <a:rPr lang="en-US" dirty="0" smtClean="0"/>
              <a:t>Exploring your beliefs</a:t>
            </a:r>
            <a:endParaRPr lang="en-US" dirty="0"/>
          </a:p>
        </p:txBody>
      </p:sp>
    </p:spTree>
    <p:extLst>
      <p:ext uri="{BB962C8B-B14F-4D97-AF65-F5344CB8AC3E}">
        <p14:creationId xmlns:p14="http://schemas.microsoft.com/office/powerpoint/2010/main" val="3161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moving forward . . .</a:t>
            </a:r>
            <a:endParaRPr lang="en-US" dirty="0"/>
          </a:p>
        </p:txBody>
      </p:sp>
      <p:sp>
        <p:nvSpPr>
          <p:cNvPr id="3" name="Content Placeholder 2"/>
          <p:cNvSpPr>
            <a:spLocks noGrp="1"/>
          </p:cNvSpPr>
          <p:nvPr>
            <p:ph idx="1"/>
          </p:nvPr>
        </p:nvSpPr>
        <p:spPr/>
        <p:txBody>
          <a:bodyPr/>
          <a:lstStyle/>
          <a:p>
            <a:r>
              <a:rPr lang="en-US" dirty="0" smtClean="0"/>
              <a:t>Review the previous slide</a:t>
            </a:r>
          </a:p>
          <a:p>
            <a:r>
              <a:rPr lang="en-US" dirty="0" smtClean="0"/>
              <a:t>Decide if you are comfortable with the information presented in this presentation</a:t>
            </a:r>
          </a:p>
          <a:p>
            <a:pPr lvl="1"/>
            <a:r>
              <a:rPr lang="en-US" dirty="0" smtClean="0"/>
              <a:t>If you are not comfortable, please go back and view all or part of this presentation again; if you continue to have questions, then please use the </a:t>
            </a:r>
            <a:r>
              <a:rPr lang="en-US" b="1" dirty="0" smtClean="0"/>
              <a:t>Ask Questions Here! </a:t>
            </a:r>
            <a:r>
              <a:rPr lang="en-US" dirty="0" smtClean="0"/>
              <a:t>page in the </a:t>
            </a:r>
            <a:r>
              <a:rPr lang="en-US" b="1" i="1" dirty="0" smtClean="0"/>
              <a:t>Getting Started</a:t>
            </a:r>
            <a:r>
              <a:rPr lang="en-US" dirty="0" smtClean="0"/>
              <a:t> area to get assistance</a:t>
            </a:r>
          </a:p>
          <a:p>
            <a:pPr lvl="1"/>
            <a:r>
              <a:rPr lang="en-US" dirty="0" smtClean="0"/>
              <a:t>If you are comfortable, then you may with the remaining steps to cover in Module 7</a:t>
            </a:r>
            <a:endParaRPr lang="en-US" dirty="0"/>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4873beb7-5857-4685-be1f-d57550cc96cc"/>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1925</TotalTime>
  <Words>1994</Words>
  <Application>Microsoft Office PowerPoint</Application>
  <PresentationFormat>Widescreen</PresentationFormat>
  <Paragraphs>225</Paragraphs>
  <Slides>52</Slides>
  <Notes>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Cambria</vt:lpstr>
      <vt:lpstr>Euphemia</vt:lpstr>
      <vt:lpstr>Plantagenet Cherokee</vt:lpstr>
      <vt:lpstr>Wingdings</vt:lpstr>
      <vt:lpstr>Academic Literature 16x9</vt:lpstr>
      <vt:lpstr>The Role of Multicultural Issues</vt:lpstr>
      <vt:lpstr>Topics to be Covered in this Presentation</vt:lpstr>
      <vt:lpstr>Reflection</vt:lpstr>
      <vt:lpstr>PowerPoint Presentation</vt:lpstr>
      <vt:lpstr>Culturally Responsive Teaching</vt:lpstr>
      <vt:lpstr>PowerPoint Presentation</vt:lpstr>
      <vt:lpstr>What Does it Mean to be Culturally Responsive?</vt:lpstr>
      <vt:lpstr>PowerPoint Presentation</vt:lpstr>
      <vt:lpstr>What is Culturally Responsive Teaching?</vt:lpstr>
      <vt:lpstr>A Few More Thoughts about Culturally Responsive Teaching (CRT)</vt:lpstr>
      <vt:lpstr>Thoughts on CRT (cont.)</vt:lpstr>
      <vt:lpstr>Thoughts on CRT (cont.)</vt:lpstr>
      <vt:lpstr>PowerPoint Presentation</vt:lpstr>
      <vt:lpstr>PowerPoint Presentation</vt:lpstr>
      <vt:lpstr>Is Diversity the Same as Being Culturally Responsive?</vt:lpstr>
      <vt:lpstr>Is There Really a Need for Culturally Responsive Teaching?</vt:lpstr>
      <vt:lpstr>Is There Really a Need for Culturally Responsive Teaching? (cont.)</vt:lpstr>
      <vt:lpstr>Time for a Reality Check!</vt:lpstr>
      <vt:lpstr>PowerPoint Presentation</vt:lpstr>
      <vt:lpstr>PowerPoint Presentation</vt:lpstr>
      <vt:lpstr>The Culturally Responsive Classroom</vt:lpstr>
      <vt:lpstr>The Essence of a Culturally Responsive Classroom</vt:lpstr>
      <vt:lpstr>PowerPoint Presentation</vt:lpstr>
      <vt:lpstr>PowerPoint Presentation</vt:lpstr>
      <vt:lpstr>Belonging</vt:lpstr>
      <vt:lpstr>PowerPoint Presentation</vt:lpstr>
      <vt:lpstr>Power</vt:lpstr>
      <vt:lpstr>PowerPoint Presentation</vt:lpstr>
      <vt:lpstr>Freedom</vt:lpstr>
      <vt:lpstr>PowerPoint Presentation</vt:lpstr>
      <vt:lpstr>Fun</vt:lpstr>
      <vt:lpstr>Culturally Responsive Classrooms</vt:lpstr>
      <vt:lpstr>PowerPoint Presentation</vt:lpstr>
      <vt:lpstr>Culturally Responsive Teachers</vt:lpstr>
      <vt:lpstr>Culturally Responsive Teachers . . .</vt:lpstr>
      <vt:lpstr>Culturally Responsive Teachers . . . (cont.)</vt:lpstr>
      <vt:lpstr>Culturally Responsive Teaching Strategies</vt:lpstr>
      <vt:lpstr>Culturally Responsive Teaching Strategies</vt:lpstr>
      <vt:lpstr>Reciprocal Questioning</vt:lpstr>
      <vt:lpstr>Think-Aloud</vt:lpstr>
      <vt:lpstr>Interdisciplinary Units</vt:lpstr>
      <vt:lpstr>Scaffolding</vt:lpstr>
      <vt:lpstr>Involving All Students in Construction of Knowledge</vt:lpstr>
      <vt:lpstr>PowerPoint Presentation</vt:lpstr>
      <vt:lpstr>Exploring Your Beliefs</vt:lpstr>
      <vt:lpstr>Consciously watch the following video . . .</vt:lpstr>
      <vt:lpstr>Now take a moment to deeply reflect on what you bring to the classroom . . .</vt:lpstr>
      <vt:lpstr>Reflection (cont.)</vt:lpstr>
      <vt:lpstr>PowerPoint Presentation</vt:lpstr>
      <vt:lpstr>In this first presentation of Module 7,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Hildenbrand, Susan</cp:lastModifiedBy>
  <cp:revision>269</cp:revision>
  <cp:lastPrinted>2019-03-11T20:38:56Z</cp:lastPrinted>
  <dcterms:created xsi:type="dcterms:W3CDTF">2018-10-24T15:54:23Z</dcterms:created>
  <dcterms:modified xsi:type="dcterms:W3CDTF">2020-08-21T22:06:56Z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